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4" r:id="rId2"/>
    <p:sldMasterId id="2147483661" r:id="rId3"/>
  </p:sldMasterIdLst>
  <p:notesMasterIdLst>
    <p:notesMasterId r:id="rId14"/>
  </p:notesMasterIdLst>
  <p:handoutMasterIdLst>
    <p:handoutMasterId r:id="rId15"/>
  </p:handoutMasterIdLst>
  <p:sldIdLst>
    <p:sldId id="2648" r:id="rId4"/>
    <p:sldId id="2652" r:id="rId5"/>
    <p:sldId id="2638" r:id="rId6"/>
    <p:sldId id="2650" r:id="rId7"/>
    <p:sldId id="289" r:id="rId8"/>
    <p:sldId id="2634" r:id="rId9"/>
    <p:sldId id="294" r:id="rId10"/>
    <p:sldId id="290" r:id="rId11"/>
    <p:sldId id="295" r:id="rId12"/>
    <p:sldId id="2617" r:id="rId13"/>
  </p:sldIdLst>
  <p:sldSz cx="18288000" cy="10287000"/>
  <p:notesSz cx="6858000" cy="9144000"/>
  <p:embeddedFontLs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HK Grotesk Medium Bold" panose="020B0604020202020204" charset="0"/>
      <p:regular r:id="rId20"/>
    </p:embeddedFont>
    <p:embeddedFont>
      <p:font typeface="Trebuchet MS" panose="020B060302020202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04DB01F-133E-151F-5983-F44379B9A6B9}" name="Esminia Jimenez Abud" initials="EJA" userId="S::Esminia.Jimenez@mujer.gob.do::47de55ed-72e8-4f05-a162-3f3ce85d9027" providerId="AD"/>
  <p188:author id="{CA053CAB-C3D5-76F7-06EE-EAAB29CDF0AD}" name="Yasmily Moran" initials="YM" userId="S::yasmily.moran@mujer.gob.do::124e031b-27af-410e-9732-a0ba09770dc3" providerId="AD"/>
  <p188:author id="{70C0ABC4-B6BC-6F8A-B985-9EB9DBB578C4}" name="Jhosvelyn Ramírez" initials="JR" userId="8cd9f007206d5a3c" providerId="Windows Live"/>
  <p188:author id="{699BF1D4-44D2-7276-1549-B445E9F79BE0}" name="joel arboleda" initials="ja" userId="5d366843013a0192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272F"/>
    <a:srgbClr val="D9D9D9"/>
    <a:srgbClr val="C8DAD3"/>
    <a:srgbClr val="203D73"/>
    <a:srgbClr val="376092"/>
    <a:srgbClr val="E7800F"/>
    <a:srgbClr val="F3A34B"/>
    <a:srgbClr val="F08918"/>
    <a:srgbClr val="F1952F"/>
    <a:srgbClr val="F297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58" autoAdjust="0"/>
    <p:restoredTop sz="92655" autoAdjust="0"/>
  </p:normalViewPr>
  <p:slideViewPr>
    <p:cSldViewPr>
      <p:cViewPr varScale="1">
        <p:scale>
          <a:sx n="45" d="100"/>
          <a:sy n="45" d="100"/>
        </p:scale>
        <p:origin x="432" y="-246"/>
      </p:cViewPr>
      <p:guideLst>
        <p:guide orient="horz" pos="170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392"/>
    </p:cViewPr>
  </p:sorterViewPr>
  <p:notesViewPr>
    <p:cSldViewPr>
      <p:cViewPr varScale="1">
        <p:scale>
          <a:sx n="52" d="100"/>
          <a:sy n="52" d="100"/>
        </p:scale>
        <p:origin x="192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9.fntdata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426421427458054E-2"/>
          <c:y val="0.13604465104512539"/>
          <c:w val="0.81941866738142466"/>
          <c:h val="0.6998118458084305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Hoja5!$B$4</c:f>
              <c:strCache>
                <c:ptCount val="1"/>
                <c:pt idx="0">
                  <c:v>Muy malo</c:v>
                </c:pt>
              </c:strCache>
            </c:strRef>
          </c:tx>
          <c:spPr>
            <a:solidFill>
              <a:schemeClr val="accent1">
                <a:tint val="54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7.5256687074099854E-2"/>
                  <c:y val="-2.112000769581867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F5B-4936-AB4B-FD5A7A52694B}"/>
                </c:ext>
              </c:extLst>
            </c:dLbl>
            <c:dLbl>
              <c:idx val="4"/>
              <c:layout>
                <c:manualLayout>
                  <c:x val="8.057786696822801E-2"/>
                  <c:y val="-2.112000769581879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F5B-4936-AB4B-FD5A7A5269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Hoja5!$C$3:$G$3</c:f>
              <c:strCache>
                <c:ptCount val="5"/>
                <c:pt idx="0">
                  <c:v>Asesoría Legal</c:v>
                </c:pt>
                <c:pt idx="1">
                  <c:v>Asistencia  Psicológica</c:v>
                </c:pt>
                <c:pt idx="2">
                  <c:v>Acciones Formativas y Sensibilización</c:v>
                </c:pt>
                <c:pt idx="3">
                  <c:v>Otros servicios </c:v>
                </c:pt>
                <c:pt idx="4">
                  <c:v>Total</c:v>
                </c:pt>
              </c:strCache>
            </c:strRef>
          </c:cat>
          <c:val>
            <c:numRef>
              <c:f>Hoja5!$C$4:$G$4</c:f>
              <c:numCache>
                <c:formatCode>###0.0%</c:formatCode>
                <c:ptCount val="5"/>
                <c:pt idx="1">
                  <c:v>1.0416666666666664E-2</c:v>
                </c:pt>
                <c:pt idx="4">
                  <c:v>2.5839793281653752E-3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5B-4936-AB4B-FD5A7A52694B}"/>
            </c:ext>
          </c:extLst>
        </c:ser>
        <c:ser>
          <c:idx val="1"/>
          <c:order val="1"/>
          <c:tx>
            <c:strRef>
              <c:f>Hoja5!$B$5</c:f>
              <c:strCache>
                <c:ptCount val="1"/>
                <c:pt idx="0">
                  <c:v>Regular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4496518517795818E-2"/>
                  <c:y val="-2.112000769581867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F5B-4936-AB4B-FD5A7A52694B}"/>
                </c:ext>
              </c:extLst>
            </c:dLbl>
            <c:dLbl>
              <c:idx val="1"/>
              <c:layout>
                <c:manualLayout>
                  <c:x val="7.5256687074099854E-2"/>
                  <c:y val="-6.985848699386187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F5B-4936-AB4B-FD5A7A52694B}"/>
                </c:ext>
              </c:extLst>
            </c:dLbl>
            <c:dLbl>
              <c:idx val="4"/>
              <c:layout>
                <c:manualLayout>
                  <c:x val="8.057786696822801E-2"/>
                  <c:y val="-6.6609255040659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F5B-4936-AB4B-FD5A7A5269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Hoja5!$C$3:$G$3</c:f>
              <c:strCache>
                <c:ptCount val="5"/>
                <c:pt idx="0">
                  <c:v>Asesoría Legal</c:v>
                </c:pt>
                <c:pt idx="1">
                  <c:v>Asistencia  Psicológica</c:v>
                </c:pt>
                <c:pt idx="2">
                  <c:v>Acciones Formativas y Sensibilización</c:v>
                </c:pt>
                <c:pt idx="3">
                  <c:v>Otros servicios </c:v>
                </c:pt>
                <c:pt idx="4">
                  <c:v>Total</c:v>
                </c:pt>
              </c:strCache>
            </c:strRef>
          </c:cat>
          <c:val>
            <c:numRef>
              <c:f>Hoja5!$C$5:$G$5</c:f>
              <c:numCache>
                <c:formatCode>###0.0%</c:formatCode>
                <c:ptCount val="5"/>
                <c:pt idx="0">
                  <c:v>1.1428571428571429E-2</c:v>
                </c:pt>
                <c:pt idx="1">
                  <c:v>1.0416666666666664E-2</c:v>
                </c:pt>
                <c:pt idx="4">
                  <c:v>7.7519379844961248E-3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5B-4936-AB4B-FD5A7A52694B}"/>
            </c:ext>
          </c:extLst>
        </c:ser>
        <c:ser>
          <c:idx val="2"/>
          <c:order val="2"/>
          <c:tx>
            <c:strRef>
              <c:f>Hoja5!$B$6</c:f>
              <c:strCache>
                <c:ptCount val="1"/>
                <c:pt idx="0">
                  <c:v>Bueno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Hoja5!$C$3:$G$3</c:f>
              <c:strCache>
                <c:ptCount val="5"/>
                <c:pt idx="0">
                  <c:v>Asesoría Legal</c:v>
                </c:pt>
                <c:pt idx="1">
                  <c:v>Asistencia  Psicológica</c:v>
                </c:pt>
                <c:pt idx="2">
                  <c:v>Acciones Formativas y Sensibilización</c:v>
                </c:pt>
                <c:pt idx="3">
                  <c:v>Otros servicios </c:v>
                </c:pt>
                <c:pt idx="4">
                  <c:v>Total</c:v>
                </c:pt>
              </c:strCache>
            </c:strRef>
          </c:cat>
          <c:val>
            <c:numRef>
              <c:f>Hoja5!$C$6:$G$6</c:f>
              <c:numCache>
                <c:formatCode>###0.0%</c:formatCode>
                <c:ptCount val="5"/>
                <c:pt idx="0">
                  <c:v>6.8571428571428575E-2</c:v>
                </c:pt>
                <c:pt idx="1">
                  <c:v>0.14583333333333334</c:v>
                </c:pt>
                <c:pt idx="2">
                  <c:v>0.10526315789473684</c:v>
                </c:pt>
                <c:pt idx="3">
                  <c:v>0.15254237288135594</c:v>
                </c:pt>
                <c:pt idx="4">
                  <c:v>0.10594315245478036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5B-4936-AB4B-FD5A7A52694B}"/>
            </c:ext>
          </c:extLst>
        </c:ser>
        <c:ser>
          <c:idx val="3"/>
          <c:order val="3"/>
          <c:tx>
            <c:strRef>
              <c:f>Hoja5!$B$7</c:f>
              <c:strCache>
                <c:ptCount val="1"/>
                <c:pt idx="0">
                  <c:v>Muy bueno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Hoja5!$C$3:$G$3</c:f>
              <c:strCache>
                <c:ptCount val="5"/>
                <c:pt idx="0">
                  <c:v>Asesoría Legal</c:v>
                </c:pt>
                <c:pt idx="1">
                  <c:v>Asistencia  Psicológica</c:v>
                </c:pt>
                <c:pt idx="2">
                  <c:v>Acciones Formativas y Sensibilización</c:v>
                </c:pt>
                <c:pt idx="3">
                  <c:v>Otros servicios </c:v>
                </c:pt>
                <c:pt idx="4">
                  <c:v>Total</c:v>
                </c:pt>
              </c:strCache>
            </c:strRef>
          </c:cat>
          <c:val>
            <c:numRef>
              <c:f>Hoja5!$C$7:$G$7</c:f>
              <c:numCache>
                <c:formatCode>###0.0%</c:formatCode>
                <c:ptCount val="5"/>
                <c:pt idx="0">
                  <c:v>0.92</c:v>
                </c:pt>
                <c:pt idx="1">
                  <c:v>0.83333333333333348</c:v>
                </c:pt>
                <c:pt idx="2">
                  <c:v>0.89473684210526316</c:v>
                </c:pt>
                <c:pt idx="3">
                  <c:v>0.83050847457627119</c:v>
                </c:pt>
                <c:pt idx="4">
                  <c:v>0.88113695090439281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5B-4936-AB4B-FD5A7A52694B}"/>
            </c:ext>
          </c:extLst>
        </c:ser>
        <c:ser>
          <c:idx val="4"/>
          <c:order val="4"/>
          <c:tx>
            <c:strRef>
              <c:f>Hoja5!$B$8</c:f>
              <c:strCache>
                <c:ptCount val="1"/>
                <c:pt idx="0">
                  <c:v>No sabe</c:v>
                </c:pt>
              </c:strCache>
            </c:strRef>
          </c:tx>
          <c:spPr>
            <a:solidFill>
              <a:schemeClr val="accent1">
                <a:shade val="53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3.8008427815201945E-3"/>
                  <c:y val="-1.949539171921729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F5B-4936-AB4B-FD5A7A52694B}"/>
                </c:ext>
              </c:extLst>
            </c:dLbl>
            <c:dLbl>
              <c:idx val="4"/>
              <c:layout>
                <c:manualLayout>
                  <c:x val="-2.2805056689122281E-3"/>
                  <c:y val="-2.112000769581870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F5B-4936-AB4B-FD5A7A5269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Hoja5!$C$3:$G$3</c:f>
              <c:strCache>
                <c:ptCount val="5"/>
                <c:pt idx="0">
                  <c:v>Asesoría Legal</c:v>
                </c:pt>
                <c:pt idx="1">
                  <c:v>Asistencia  Psicológica</c:v>
                </c:pt>
                <c:pt idx="2">
                  <c:v>Acciones Formativas y Sensibilización</c:v>
                </c:pt>
                <c:pt idx="3">
                  <c:v>Otros servicios </c:v>
                </c:pt>
                <c:pt idx="4">
                  <c:v>Total</c:v>
                </c:pt>
              </c:strCache>
            </c:strRef>
          </c:cat>
          <c:val>
            <c:numRef>
              <c:f>Hoja5!$C$8:$G$8</c:f>
              <c:numCache>
                <c:formatCode>General</c:formatCode>
                <c:ptCount val="5"/>
                <c:pt idx="3" formatCode="###0.0%">
                  <c:v>1.6949152542372881E-2</c:v>
                </c:pt>
                <c:pt idx="4" formatCode="###0.0%">
                  <c:v>2.5839793281653752E-3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5B-4936-AB4B-FD5A7A52694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219317056"/>
        <c:axId val="1219317472"/>
      </c:barChart>
      <c:catAx>
        <c:axId val="121931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cap="none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219317472"/>
        <c:crosses val="autoZero"/>
        <c:auto val="1"/>
        <c:lblAlgn val="ctr"/>
        <c:lblOffset val="100"/>
        <c:noMultiLvlLbl val="0"/>
      </c:catAx>
      <c:valAx>
        <c:axId val="1219317472"/>
        <c:scaling>
          <c:orientation val="minMax"/>
        </c:scaling>
        <c:delete val="1"/>
        <c:axPos val="l"/>
        <c:numFmt formatCode="###0.0%" sourceLinked="1"/>
        <c:majorTickMark val="none"/>
        <c:minorTickMark val="none"/>
        <c:tickLblPos val="nextTo"/>
        <c:crossAx val="1219317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84207420430254221"/>
          <c:y val="0.3215223751834409"/>
          <c:w val="0.12608868956761077"/>
          <c:h val="0.410346142982580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200"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128710487456778E-2"/>
          <c:y val="0.17796150000417491"/>
          <c:w val="0.83393354163176447"/>
          <c:h val="0.7074239852876097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Hoja5!$B$35</c:f>
              <c:strCache>
                <c:ptCount val="1"/>
                <c:pt idx="0">
                  <c:v>Muy malo</c:v>
                </c:pt>
              </c:strCache>
            </c:strRef>
          </c:tx>
          <c:spPr>
            <a:solidFill>
              <a:schemeClr val="accent1">
                <a:tint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6.6657939249240697E-2"/>
                  <c:y val="-3.313836493741806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5BE-4F32-8BC9-1DA23DA809E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5BE-4F32-8BC9-1DA23DA809E6}"/>
                </c:ext>
              </c:extLst>
            </c:dLbl>
            <c:dLbl>
              <c:idx val="4"/>
              <c:layout>
                <c:manualLayout>
                  <c:x val="7.3633770100905424E-2"/>
                  <c:y val="1.656918246870781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5BE-4F32-8BC9-1DA23DA809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Hoja5!$C$33:$G$33</c:f>
              <c:strCache>
                <c:ptCount val="5"/>
                <c:pt idx="0">
                  <c:v>Asesoría Legal</c:v>
                </c:pt>
                <c:pt idx="1">
                  <c:v>Asistencia  Psicológica</c:v>
                </c:pt>
                <c:pt idx="2">
                  <c:v>Acciones Formativas y Sensibilización</c:v>
                </c:pt>
                <c:pt idx="3">
                  <c:v>Otros servicios </c:v>
                </c:pt>
                <c:pt idx="4">
                  <c:v>Total</c:v>
                </c:pt>
              </c:strCache>
            </c:strRef>
          </c:cat>
          <c:val>
            <c:numRef>
              <c:f>Hoja5!$C$35:$G$35</c:f>
              <c:numCache>
                <c:formatCode>General</c:formatCode>
                <c:ptCount val="5"/>
                <c:pt idx="2" formatCode="###0.0%">
                  <c:v>1.7543859649122806E-2</c:v>
                </c:pt>
                <c:pt idx="3" formatCode="###0.0%">
                  <c:v>0</c:v>
                </c:pt>
                <c:pt idx="4" formatCode="###0.0%">
                  <c:v>2.5839793281653752E-3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BE-4F32-8BC9-1DA23DA809E6}"/>
            </c:ext>
          </c:extLst>
        </c:ser>
        <c:ser>
          <c:idx val="1"/>
          <c:order val="1"/>
          <c:tx>
            <c:strRef>
              <c:f>Hoja5!$B$36</c:f>
              <c:strCache>
                <c:ptCount val="1"/>
                <c:pt idx="0">
                  <c:v>Malo</c:v>
                </c:pt>
              </c:strCache>
            </c:strRef>
          </c:tx>
          <c:spPr>
            <a:solidFill>
              <a:schemeClr val="accent1">
                <a:tint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7.2083585467202158E-2"/>
                  <c:y val="-3.313836493741928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5BE-4F32-8BC9-1DA23DA809E6}"/>
                </c:ext>
              </c:extLst>
            </c:dLbl>
            <c:dLbl>
              <c:idx val="4"/>
              <c:layout>
                <c:manualLayout>
                  <c:x val="6.5882846932388953E-2"/>
                  <c:y val="-3.810911967803065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5BE-4F32-8BC9-1DA23DA809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Hoja5!$C$33:$G$33</c:f>
              <c:strCache>
                <c:ptCount val="5"/>
                <c:pt idx="0">
                  <c:v>Asesoría Legal</c:v>
                </c:pt>
                <c:pt idx="1">
                  <c:v>Asistencia  Psicológica</c:v>
                </c:pt>
                <c:pt idx="2">
                  <c:v>Acciones Formativas y Sensibilización</c:v>
                </c:pt>
                <c:pt idx="3">
                  <c:v>Otros servicios </c:v>
                </c:pt>
                <c:pt idx="4">
                  <c:v>Total</c:v>
                </c:pt>
              </c:strCache>
            </c:strRef>
          </c:cat>
          <c:val>
            <c:numRef>
              <c:f>Hoja5!$C$36:$G$36</c:f>
              <c:numCache>
                <c:formatCode>General</c:formatCode>
                <c:ptCount val="5"/>
                <c:pt idx="3" formatCode="###0.0%">
                  <c:v>1.6949152542372881E-2</c:v>
                </c:pt>
                <c:pt idx="4" formatCode="###0.0%">
                  <c:v>2.5839793281653752E-3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BE-4F32-8BC9-1DA23DA809E6}"/>
            </c:ext>
          </c:extLst>
        </c:ser>
        <c:ser>
          <c:idx val="2"/>
          <c:order val="2"/>
          <c:tx>
            <c:strRef>
              <c:f>Hoja5!$B$37</c:f>
              <c:strCache>
                <c:ptCount val="1"/>
                <c:pt idx="0">
                  <c:v>Regular</c:v>
                </c:pt>
              </c:strCache>
            </c:strRef>
          </c:tx>
          <c:spPr>
            <a:solidFill>
              <a:schemeClr val="accent1">
                <a:tint val="9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0533400833498877E-2"/>
                  <c:y val="-1.988301896245084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928036950542701E-2"/>
                      <c:h val="2.295666754339820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85BE-4F32-8BC9-1DA23DA809E6}"/>
                </c:ext>
              </c:extLst>
            </c:dLbl>
            <c:dLbl>
              <c:idx val="2"/>
              <c:layout>
                <c:manualLayout>
                  <c:x val="7.130849315035051E-2"/>
                  <c:y val="-5.63352203936107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5BE-4F32-8BC9-1DA23DA809E6}"/>
                </c:ext>
              </c:extLst>
            </c:dLbl>
            <c:dLbl>
              <c:idx val="4"/>
              <c:layout>
                <c:manualLayout>
                  <c:x val="6.5107754615537319E-2"/>
                  <c:y val="-7.787515760293245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5BE-4F32-8BC9-1DA23DA809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Hoja5!$C$33:$G$33</c:f>
              <c:strCache>
                <c:ptCount val="5"/>
                <c:pt idx="0">
                  <c:v>Asesoría Legal</c:v>
                </c:pt>
                <c:pt idx="1">
                  <c:v>Asistencia  Psicológica</c:v>
                </c:pt>
                <c:pt idx="2">
                  <c:v>Acciones Formativas y Sensibilización</c:v>
                </c:pt>
                <c:pt idx="3">
                  <c:v>Otros servicios </c:v>
                </c:pt>
                <c:pt idx="4">
                  <c:v>Total</c:v>
                </c:pt>
              </c:strCache>
            </c:strRef>
          </c:cat>
          <c:val>
            <c:numRef>
              <c:f>Hoja5!$C$37:$G$37</c:f>
              <c:numCache>
                <c:formatCode>General</c:formatCode>
                <c:ptCount val="5"/>
                <c:pt idx="0" formatCode="###0.0%">
                  <c:v>1.1428571428571429E-2</c:v>
                </c:pt>
                <c:pt idx="2" formatCode="###0.0%">
                  <c:v>1.7543859649122806E-2</c:v>
                </c:pt>
                <c:pt idx="4" formatCode="###0.0%">
                  <c:v>7.7519379844961248E-3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BE-4F32-8BC9-1DA23DA809E6}"/>
            </c:ext>
          </c:extLst>
        </c:ser>
        <c:ser>
          <c:idx val="3"/>
          <c:order val="3"/>
          <c:tx>
            <c:strRef>
              <c:f>Hoja5!$B$38</c:f>
              <c:strCache>
                <c:ptCount val="1"/>
                <c:pt idx="0">
                  <c:v>Bueno</c:v>
                </c:pt>
              </c:strCache>
            </c:strRef>
          </c:tx>
          <c:spPr>
            <a:solidFill>
              <a:schemeClr val="accent1">
                <a:shade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Hoja5!$C$33:$G$33</c:f>
              <c:strCache>
                <c:ptCount val="5"/>
                <c:pt idx="0">
                  <c:v>Asesoría Legal</c:v>
                </c:pt>
                <c:pt idx="1">
                  <c:v>Asistencia  Psicológica</c:v>
                </c:pt>
                <c:pt idx="2">
                  <c:v>Acciones Formativas y Sensibilización</c:v>
                </c:pt>
                <c:pt idx="3">
                  <c:v>Otros servicios </c:v>
                </c:pt>
                <c:pt idx="4">
                  <c:v>Total</c:v>
                </c:pt>
              </c:strCache>
            </c:strRef>
          </c:cat>
          <c:val>
            <c:numRef>
              <c:f>Hoja5!$C$38:$G$38</c:f>
              <c:numCache>
                <c:formatCode>###0.0%</c:formatCode>
                <c:ptCount val="5"/>
                <c:pt idx="0">
                  <c:v>0.10857142857142858</c:v>
                </c:pt>
                <c:pt idx="1">
                  <c:v>0.125</c:v>
                </c:pt>
                <c:pt idx="2">
                  <c:v>0.14035087719298245</c:v>
                </c:pt>
                <c:pt idx="3">
                  <c:v>0.15254237288135594</c:v>
                </c:pt>
                <c:pt idx="4">
                  <c:v>0.124031007751938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5BE-4F32-8BC9-1DA23DA809E6}"/>
            </c:ext>
          </c:extLst>
        </c:ser>
        <c:ser>
          <c:idx val="4"/>
          <c:order val="4"/>
          <c:tx>
            <c:strRef>
              <c:f>Hoja5!$B$39</c:f>
              <c:strCache>
                <c:ptCount val="1"/>
                <c:pt idx="0">
                  <c:v>Muy bueno</c:v>
                </c:pt>
              </c:strCache>
            </c:strRef>
          </c:tx>
          <c:spPr>
            <a:solidFill>
              <a:schemeClr val="accent1">
                <a:shade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Hoja5!$C$33:$G$33</c:f>
              <c:strCache>
                <c:ptCount val="5"/>
                <c:pt idx="0">
                  <c:v>Asesoría Legal</c:v>
                </c:pt>
                <c:pt idx="1">
                  <c:v>Asistencia  Psicológica</c:v>
                </c:pt>
                <c:pt idx="2">
                  <c:v>Acciones Formativas y Sensibilización</c:v>
                </c:pt>
                <c:pt idx="3">
                  <c:v>Otros servicios </c:v>
                </c:pt>
                <c:pt idx="4">
                  <c:v>Total</c:v>
                </c:pt>
              </c:strCache>
            </c:strRef>
          </c:cat>
          <c:val>
            <c:numRef>
              <c:f>Hoja5!$C$39:$G$39</c:f>
              <c:numCache>
                <c:formatCode>###0.0%</c:formatCode>
                <c:ptCount val="5"/>
                <c:pt idx="0">
                  <c:v>0.87428571428571433</c:v>
                </c:pt>
                <c:pt idx="1">
                  <c:v>0.875</c:v>
                </c:pt>
                <c:pt idx="2">
                  <c:v>0.82456140350877194</c:v>
                </c:pt>
                <c:pt idx="3">
                  <c:v>0.81355932203389836</c:v>
                </c:pt>
                <c:pt idx="4">
                  <c:v>0.8578811369509044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5BE-4F32-8BC9-1DA23DA809E6}"/>
            </c:ext>
          </c:extLst>
        </c:ser>
        <c:ser>
          <c:idx val="5"/>
          <c:order val="5"/>
          <c:tx>
            <c:strRef>
              <c:f>Hoja5!$B$40</c:f>
              <c:strCache>
                <c:ptCount val="1"/>
                <c:pt idx="0">
                  <c:v>No sabe</c:v>
                </c:pt>
              </c:strCache>
            </c:strRef>
          </c:tx>
          <c:spPr>
            <a:solidFill>
              <a:schemeClr val="accent1">
                <a:shade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6505539011098022E-3"/>
                  <c:y val="-1.6569182468709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5BE-4F32-8BC9-1DA23DA809E6}"/>
                </c:ext>
              </c:extLst>
            </c:dLbl>
            <c:dLbl>
              <c:idx val="3"/>
              <c:layout>
                <c:manualLayout>
                  <c:x val="1.5501846337031583E-3"/>
                  <c:y val="-1.822610071557993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5BE-4F32-8BC9-1DA23DA809E6}"/>
                </c:ext>
              </c:extLst>
            </c:dLbl>
            <c:dLbl>
              <c:idx val="4"/>
              <c:layout>
                <c:manualLayout>
                  <c:x val="-1.1367889324329793E-16"/>
                  <c:y val="-1.325534597496722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5BE-4F32-8BC9-1DA23DA809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Hoja5!$C$33:$G$33</c:f>
              <c:strCache>
                <c:ptCount val="5"/>
                <c:pt idx="0">
                  <c:v>Asesoría Legal</c:v>
                </c:pt>
                <c:pt idx="1">
                  <c:v>Asistencia  Psicológica</c:v>
                </c:pt>
                <c:pt idx="2">
                  <c:v>Acciones Formativas y Sensibilización</c:v>
                </c:pt>
                <c:pt idx="3">
                  <c:v>Otros servicios </c:v>
                </c:pt>
                <c:pt idx="4">
                  <c:v>Total</c:v>
                </c:pt>
              </c:strCache>
            </c:strRef>
          </c:cat>
          <c:val>
            <c:numRef>
              <c:f>Hoja5!$C$40:$G$40</c:f>
              <c:numCache>
                <c:formatCode>General</c:formatCode>
                <c:ptCount val="5"/>
                <c:pt idx="0" formatCode="###0.0%">
                  <c:v>5.7142857142857143E-3</c:v>
                </c:pt>
                <c:pt idx="3" formatCode="###0.0%">
                  <c:v>1.6949152542372881E-2</c:v>
                </c:pt>
                <c:pt idx="4" formatCode="###0.0%">
                  <c:v>5.1679586563307504E-3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5BE-4F32-8BC9-1DA23DA809E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219316640"/>
        <c:axId val="1219310400"/>
      </c:barChart>
      <c:catAx>
        <c:axId val="121931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cap="none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219310400"/>
        <c:crosses val="autoZero"/>
        <c:auto val="1"/>
        <c:lblAlgn val="ctr"/>
        <c:lblOffset val="100"/>
        <c:noMultiLvlLbl val="0"/>
      </c:catAx>
      <c:valAx>
        <c:axId val="121931040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19316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87181207564502816"/>
          <c:y val="0.27542130081911775"/>
          <c:w val="0.1067566200271271"/>
          <c:h val="0.524557876806693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200"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101130149119917E-2"/>
          <c:y val="6.3249643320740734E-2"/>
          <c:w val="0.8128334229129357"/>
          <c:h val="0.7784209464019061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Hoja5!$B$106</c:f>
              <c:strCache>
                <c:ptCount val="1"/>
                <c:pt idx="0">
                  <c:v>Muy malo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4228550907324858E-2"/>
                  <c:y val="-3.521046710150207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3F6-4623-BF1C-55F08830E931}"/>
                </c:ext>
              </c:extLst>
            </c:dLbl>
            <c:dLbl>
              <c:idx val="2"/>
              <c:layout>
                <c:manualLayout>
                  <c:x val="7.1167579735888858E-2"/>
                  <c:y val="-8.802616775375646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3F6-4623-BF1C-55F08830E931}"/>
                </c:ext>
              </c:extLst>
            </c:dLbl>
            <c:dLbl>
              <c:idx val="4"/>
              <c:layout>
                <c:manualLayout>
                  <c:x val="7.49937937001839E-2"/>
                  <c:y val="-3.521046710150207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3F6-4623-BF1C-55F08830E9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Hoja5!$C$104:$G$104</c:f>
              <c:strCache>
                <c:ptCount val="5"/>
                <c:pt idx="0">
                  <c:v>Asesoría Legal</c:v>
                </c:pt>
                <c:pt idx="1">
                  <c:v>Asistencia  Psicológica</c:v>
                </c:pt>
                <c:pt idx="2">
                  <c:v>Acciones Formativas y Sensibilización</c:v>
                </c:pt>
                <c:pt idx="3">
                  <c:v>Otros servicios </c:v>
                </c:pt>
                <c:pt idx="4">
                  <c:v>Total</c:v>
                </c:pt>
              </c:strCache>
            </c:strRef>
          </c:cat>
          <c:val>
            <c:numRef>
              <c:f>Hoja5!$C$106:$G$106</c:f>
              <c:numCache>
                <c:formatCode>General</c:formatCode>
                <c:ptCount val="5"/>
                <c:pt idx="0" formatCode="###0.0%">
                  <c:v>5.7142857142857143E-3</c:v>
                </c:pt>
                <c:pt idx="2" formatCode="###0.0%">
                  <c:v>1.7543859649122806E-2</c:v>
                </c:pt>
                <c:pt idx="4" formatCode="###0.0%">
                  <c:v>5.1679586563307504E-3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F6-4623-BF1C-55F08830E931}"/>
            </c:ext>
          </c:extLst>
        </c:ser>
        <c:ser>
          <c:idx val="1"/>
          <c:order val="1"/>
          <c:tx>
            <c:strRef>
              <c:f>Hoja5!$B$107</c:f>
              <c:strCache>
                <c:ptCount val="1"/>
                <c:pt idx="0">
                  <c:v>Regular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4993793700183872E-2"/>
                  <c:y val="-4.401308387687759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F6-4623-BF1C-55F08830E931}"/>
                </c:ext>
              </c:extLst>
            </c:dLbl>
            <c:dLbl>
              <c:idx val="2"/>
              <c:layout>
                <c:manualLayout>
                  <c:x val="7.1167579735888858E-2"/>
                  <c:y val="-4.22525605218024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F6-4623-BF1C-55F08830E931}"/>
                </c:ext>
              </c:extLst>
            </c:dLbl>
            <c:dLbl>
              <c:idx val="4"/>
              <c:layout>
                <c:manualLayout>
                  <c:x val="7.4228550907324886E-2"/>
                  <c:y val="-4.049203716672738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3F6-4623-BF1C-55F08830E9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Hoja5!$C$104:$G$104</c:f>
              <c:strCache>
                <c:ptCount val="5"/>
                <c:pt idx="0">
                  <c:v>Asesoría Legal</c:v>
                </c:pt>
                <c:pt idx="1">
                  <c:v>Asistencia  Psicológica</c:v>
                </c:pt>
                <c:pt idx="2">
                  <c:v>Acciones Formativas y Sensibilización</c:v>
                </c:pt>
                <c:pt idx="3">
                  <c:v>Otros servicios </c:v>
                </c:pt>
                <c:pt idx="4">
                  <c:v>Total</c:v>
                </c:pt>
              </c:strCache>
            </c:strRef>
          </c:cat>
          <c:val>
            <c:numRef>
              <c:f>Hoja5!$C$107:$G$107</c:f>
              <c:numCache>
                <c:formatCode>General</c:formatCode>
                <c:ptCount val="5"/>
                <c:pt idx="0" formatCode="###0.0%">
                  <c:v>1.1428571428571429E-2</c:v>
                </c:pt>
                <c:pt idx="2" formatCode="###0.0%">
                  <c:v>1.7543859649122806E-2</c:v>
                </c:pt>
                <c:pt idx="4" formatCode="###0.0%">
                  <c:v>7.7519379844961248E-3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F6-4623-BF1C-55F08830E931}"/>
            </c:ext>
          </c:extLst>
        </c:ser>
        <c:ser>
          <c:idx val="2"/>
          <c:order val="2"/>
          <c:tx>
            <c:strRef>
              <c:f>Hoja5!$B$108</c:f>
              <c:strCache>
                <c:ptCount val="1"/>
                <c:pt idx="0">
                  <c:v>Bueno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Hoja5!$C$104:$G$104</c:f>
              <c:strCache>
                <c:ptCount val="5"/>
                <c:pt idx="0">
                  <c:v>Asesoría Legal</c:v>
                </c:pt>
                <c:pt idx="1">
                  <c:v>Asistencia  Psicológica</c:v>
                </c:pt>
                <c:pt idx="2">
                  <c:v>Acciones Formativas y Sensibilización</c:v>
                </c:pt>
                <c:pt idx="3">
                  <c:v>Otros servicios </c:v>
                </c:pt>
                <c:pt idx="4">
                  <c:v>Total</c:v>
                </c:pt>
              </c:strCache>
            </c:strRef>
          </c:cat>
          <c:val>
            <c:numRef>
              <c:f>Hoja5!$C$108:$G$108</c:f>
              <c:numCache>
                <c:formatCode>###0.0%</c:formatCode>
                <c:ptCount val="5"/>
                <c:pt idx="0">
                  <c:v>9.7142857142857142E-2</c:v>
                </c:pt>
                <c:pt idx="1">
                  <c:v>0.13541666666666666</c:v>
                </c:pt>
                <c:pt idx="2">
                  <c:v>7.0175438596491224E-2</c:v>
                </c:pt>
                <c:pt idx="3">
                  <c:v>0.23728813559322035</c:v>
                </c:pt>
                <c:pt idx="4">
                  <c:v>0.124031007751938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F6-4623-BF1C-55F08830E931}"/>
            </c:ext>
          </c:extLst>
        </c:ser>
        <c:ser>
          <c:idx val="3"/>
          <c:order val="3"/>
          <c:tx>
            <c:strRef>
              <c:f>Hoja5!$B$109</c:f>
              <c:strCache>
                <c:ptCount val="1"/>
                <c:pt idx="0">
                  <c:v>Muy bueno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Hoja5!$C$104:$G$104</c:f>
              <c:strCache>
                <c:ptCount val="5"/>
                <c:pt idx="0">
                  <c:v>Asesoría Legal</c:v>
                </c:pt>
                <c:pt idx="1">
                  <c:v>Asistencia  Psicológica</c:v>
                </c:pt>
                <c:pt idx="2">
                  <c:v>Acciones Formativas y Sensibilización</c:v>
                </c:pt>
                <c:pt idx="3">
                  <c:v>Otros servicios </c:v>
                </c:pt>
                <c:pt idx="4">
                  <c:v>Total</c:v>
                </c:pt>
              </c:strCache>
            </c:strRef>
          </c:cat>
          <c:val>
            <c:numRef>
              <c:f>Hoja5!$C$109:$G$109</c:f>
              <c:numCache>
                <c:formatCode>###0.0%</c:formatCode>
                <c:ptCount val="5"/>
                <c:pt idx="0">
                  <c:v>0.88571428571428568</c:v>
                </c:pt>
                <c:pt idx="1">
                  <c:v>0.86458333333333348</c:v>
                </c:pt>
                <c:pt idx="2">
                  <c:v>0.89473684210526316</c:v>
                </c:pt>
                <c:pt idx="3">
                  <c:v>0.76271186440677963</c:v>
                </c:pt>
                <c:pt idx="4">
                  <c:v>0.86304909560723519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F6-4623-BF1C-55F08830E93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270309456"/>
        <c:axId val="1270310288"/>
      </c:barChart>
      <c:catAx>
        <c:axId val="1270309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cap="none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270310288"/>
        <c:crosses val="autoZero"/>
        <c:auto val="1"/>
        <c:lblAlgn val="ctr"/>
        <c:lblOffset val="100"/>
        <c:noMultiLvlLbl val="0"/>
      </c:catAx>
      <c:valAx>
        <c:axId val="1270310288"/>
        <c:scaling>
          <c:orientation val="minMax"/>
        </c:scaling>
        <c:delete val="1"/>
        <c:axPos val="l"/>
        <c:numFmt formatCode="###0.0%" sourceLinked="1"/>
        <c:majorTickMark val="none"/>
        <c:minorTickMark val="none"/>
        <c:tickLblPos val="nextTo"/>
        <c:crossAx val="1270309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85488978093569312"/>
          <c:y val="0.37147611150018217"/>
          <c:w val="0.1383703582300356"/>
          <c:h val="0.41145888013998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200"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9937174326373369"/>
          <c:w val="0.8696810453041196"/>
          <c:h val="0.6198988613725392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Hoja5!$B$20</c:f>
              <c:strCache>
                <c:ptCount val="1"/>
                <c:pt idx="0">
                  <c:v>Muy malo</c:v>
                </c:pt>
              </c:strCache>
            </c:strRef>
          </c:tx>
          <c:spPr>
            <a:solidFill>
              <a:schemeClr val="accent1">
                <a:tint val="54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0177133655394523E-2"/>
                  <c:y val="-3.433835664736634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A92-40A3-8F24-AA108E7D56F0}"/>
                </c:ext>
              </c:extLst>
            </c:dLbl>
            <c:dLbl>
              <c:idx val="3"/>
              <c:layout>
                <c:manualLayout>
                  <c:x val="8.2930756843800205E-2"/>
                  <c:y val="2.060301398841892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A92-40A3-8F24-AA108E7D56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Hoja5!$C$19:$F$19</c:f>
              <c:strCache>
                <c:ptCount val="4"/>
                <c:pt idx="0">
                  <c:v>Asesoría Legal</c:v>
                </c:pt>
                <c:pt idx="1">
                  <c:v>Asistencia  Psicológica</c:v>
                </c:pt>
                <c:pt idx="2">
                  <c:v>Otros servicios </c:v>
                </c:pt>
                <c:pt idx="3">
                  <c:v>Total</c:v>
                </c:pt>
              </c:strCache>
            </c:strRef>
          </c:cat>
          <c:val>
            <c:numRef>
              <c:f>Hoja5!$C$20:$F$20</c:f>
              <c:numCache>
                <c:formatCode>General</c:formatCode>
                <c:ptCount val="4"/>
                <c:pt idx="0" formatCode="###0.0%">
                  <c:v>1.7142857142857144E-2</c:v>
                </c:pt>
                <c:pt idx="3" formatCode="###0.0%">
                  <c:v>9.7087378640776691E-3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92-40A3-8F24-AA108E7D56F0}"/>
            </c:ext>
          </c:extLst>
        </c:ser>
        <c:ser>
          <c:idx val="1"/>
          <c:order val="1"/>
          <c:tx>
            <c:strRef>
              <c:f>Hoja5!$B$21</c:f>
              <c:strCache>
                <c:ptCount val="1"/>
                <c:pt idx="0">
                  <c:v>Malo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.10225442834138486"/>
                  <c:y val="-2.918760315026032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A92-40A3-8F24-AA108E7D56F0}"/>
                </c:ext>
              </c:extLst>
            </c:dLbl>
            <c:dLbl>
              <c:idx val="3"/>
              <c:layout>
                <c:manualLayout>
                  <c:x val="8.7761674718196334E-2"/>
                  <c:y val="-2.40368496531555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A92-40A3-8F24-AA108E7D56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Hoja5!$C$19:$F$19</c:f>
              <c:strCache>
                <c:ptCount val="4"/>
                <c:pt idx="0">
                  <c:v>Asesoría Legal</c:v>
                </c:pt>
                <c:pt idx="1">
                  <c:v>Asistencia  Psicológica</c:v>
                </c:pt>
                <c:pt idx="2">
                  <c:v>Otros servicios </c:v>
                </c:pt>
                <c:pt idx="3">
                  <c:v>Total</c:v>
                </c:pt>
              </c:strCache>
            </c:strRef>
          </c:cat>
          <c:val>
            <c:numRef>
              <c:f>Hoja5!$C$21:$F$21</c:f>
              <c:numCache>
                <c:formatCode>###0.0%</c:formatCode>
                <c:ptCount val="4"/>
                <c:pt idx="1">
                  <c:v>1.0416666666666664E-2</c:v>
                </c:pt>
                <c:pt idx="3">
                  <c:v>3.2362459546925572E-3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92-40A3-8F24-AA108E7D56F0}"/>
            </c:ext>
          </c:extLst>
        </c:ser>
        <c:ser>
          <c:idx val="2"/>
          <c:order val="2"/>
          <c:tx>
            <c:strRef>
              <c:f>Hoja5!$B$22</c:f>
              <c:strCache>
                <c:ptCount val="1"/>
                <c:pt idx="0">
                  <c:v>Regular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0177133655394523E-2"/>
                  <c:y val="-3.777219231210172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A92-40A3-8F24-AA108E7D56F0}"/>
                </c:ext>
              </c:extLst>
            </c:dLbl>
            <c:dLbl>
              <c:idx val="1"/>
              <c:layout>
                <c:manualLayout>
                  <c:x val="0.10225442834138486"/>
                  <c:y val="-8.756280945078097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A92-40A3-8F24-AA108E7D56F0}"/>
                </c:ext>
              </c:extLst>
            </c:dLbl>
            <c:dLbl>
              <c:idx val="3"/>
              <c:layout>
                <c:manualLayout>
                  <c:x val="8.7761674718196334E-2"/>
                  <c:y val="-6.867671329473017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A92-40A3-8F24-AA108E7D56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Hoja5!$C$19:$F$19</c:f>
              <c:strCache>
                <c:ptCount val="4"/>
                <c:pt idx="0">
                  <c:v>Asesoría Legal</c:v>
                </c:pt>
                <c:pt idx="1">
                  <c:v>Asistencia  Psicológica</c:v>
                </c:pt>
                <c:pt idx="2">
                  <c:v>Otros servicios </c:v>
                </c:pt>
                <c:pt idx="3">
                  <c:v>Total</c:v>
                </c:pt>
              </c:strCache>
            </c:strRef>
          </c:cat>
          <c:val>
            <c:numRef>
              <c:f>Hoja5!$C$22:$F$22</c:f>
              <c:numCache>
                <c:formatCode>###0.0%</c:formatCode>
                <c:ptCount val="4"/>
                <c:pt idx="0">
                  <c:v>2.2857142857142857E-2</c:v>
                </c:pt>
                <c:pt idx="1">
                  <c:v>3.125E-2</c:v>
                </c:pt>
                <c:pt idx="3">
                  <c:v>2.2653721682847898E-2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92-40A3-8F24-AA108E7D56F0}"/>
            </c:ext>
          </c:extLst>
        </c:ser>
        <c:ser>
          <c:idx val="3"/>
          <c:order val="3"/>
          <c:tx>
            <c:strRef>
              <c:f>Hoja5!$B$23</c:f>
              <c:strCache>
                <c:ptCount val="1"/>
                <c:pt idx="0">
                  <c:v>Bueno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Hoja5!$C$19:$F$19</c:f>
              <c:strCache>
                <c:ptCount val="4"/>
                <c:pt idx="0">
                  <c:v>Asesoría Legal</c:v>
                </c:pt>
                <c:pt idx="1">
                  <c:v>Asistencia  Psicológica</c:v>
                </c:pt>
                <c:pt idx="2">
                  <c:v>Otros servicios </c:v>
                </c:pt>
                <c:pt idx="3">
                  <c:v>Total</c:v>
                </c:pt>
              </c:strCache>
            </c:strRef>
          </c:cat>
          <c:val>
            <c:numRef>
              <c:f>Hoja5!$C$23:$F$23</c:f>
              <c:numCache>
                <c:formatCode>###0.0%</c:formatCode>
                <c:ptCount val="4"/>
                <c:pt idx="0">
                  <c:v>0.17142857142857143</c:v>
                </c:pt>
                <c:pt idx="1">
                  <c:v>0.16666666666666663</c:v>
                </c:pt>
                <c:pt idx="2">
                  <c:v>0.10526315789473684</c:v>
                </c:pt>
                <c:pt idx="3">
                  <c:v>0.16181229773462782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92-40A3-8F24-AA108E7D56F0}"/>
            </c:ext>
          </c:extLst>
        </c:ser>
        <c:ser>
          <c:idx val="4"/>
          <c:order val="4"/>
          <c:tx>
            <c:strRef>
              <c:f>Hoja5!$B$24</c:f>
              <c:strCache>
                <c:ptCount val="1"/>
                <c:pt idx="0">
                  <c:v>Muy bueno</c:v>
                </c:pt>
              </c:strCache>
            </c:strRef>
          </c:tx>
          <c:spPr>
            <a:solidFill>
              <a:schemeClr val="accent1">
                <a:shade val="5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Hoja5!$C$19:$F$19</c:f>
              <c:strCache>
                <c:ptCount val="4"/>
                <c:pt idx="0">
                  <c:v>Asesoría Legal</c:v>
                </c:pt>
                <c:pt idx="1">
                  <c:v>Asistencia  Psicológica</c:v>
                </c:pt>
                <c:pt idx="2">
                  <c:v>Otros servicios </c:v>
                </c:pt>
                <c:pt idx="3">
                  <c:v>Total</c:v>
                </c:pt>
              </c:strCache>
            </c:strRef>
          </c:cat>
          <c:val>
            <c:numRef>
              <c:f>Hoja5!$C$24:$F$24</c:f>
              <c:numCache>
                <c:formatCode>###0.0%</c:formatCode>
                <c:ptCount val="4"/>
                <c:pt idx="0">
                  <c:v>0.78857142857142859</c:v>
                </c:pt>
                <c:pt idx="1">
                  <c:v>0.79166666666666652</c:v>
                </c:pt>
                <c:pt idx="2">
                  <c:v>0.89473684210526316</c:v>
                </c:pt>
                <c:pt idx="3">
                  <c:v>0.80258899676375406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92-40A3-8F24-AA108E7D56F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074703408"/>
        <c:axId val="1074704240"/>
      </c:barChart>
      <c:catAx>
        <c:axId val="107470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none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074704240"/>
        <c:crosses val="autoZero"/>
        <c:auto val="1"/>
        <c:lblAlgn val="ctr"/>
        <c:lblOffset val="100"/>
        <c:noMultiLvlLbl val="0"/>
      </c:catAx>
      <c:valAx>
        <c:axId val="107470424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074703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85332845169716109"/>
          <c:y val="0.30652945203553444"/>
          <c:w val="0.14304252729278405"/>
          <c:h val="0.493477604902327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687306142690708E-2"/>
          <c:y val="0.15419662168337042"/>
          <c:w val="0.81999453213568518"/>
          <c:h val="0.6925292853621417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Hoja5!$B$164</c:f>
              <c:strCache>
                <c:ptCount val="1"/>
                <c:pt idx="0">
                  <c:v>Muy malo</c:v>
                </c:pt>
              </c:strCache>
            </c:strRef>
          </c:tx>
          <c:spPr>
            <a:solidFill>
              <a:schemeClr val="accent1">
                <a:tint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8323850158998445E-2"/>
                  <c:y val="-1.7271279304057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399-4040-B081-EC5781975247}"/>
                </c:ext>
              </c:extLst>
            </c:dLbl>
            <c:dLbl>
              <c:idx val="3"/>
              <c:layout>
                <c:manualLayout>
                  <c:x val="6.8323850158998334E-2"/>
                  <c:y val="-2.417979102568008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399-4040-B081-EC5781975247}"/>
                </c:ext>
              </c:extLst>
            </c:dLbl>
            <c:dLbl>
              <c:idx val="4"/>
              <c:layout>
                <c:manualLayout>
                  <c:x val="7.1429479711680205E-2"/>
                  <c:y val="-2.590691895608592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399-4040-B081-EC57819752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Hoja5!$C$162:$G$162</c:f>
              <c:strCache>
                <c:ptCount val="5"/>
                <c:pt idx="0">
                  <c:v>Asesoría Legal</c:v>
                </c:pt>
                <c:pt idx="1">
                  <c:v>Asistencia  Psicológica</c:v>
                </c:pt>
                <c:pt idx="2">
                  <c:v>Acciones Formativas y Sensibilización</c:v>
                </c:pt>
                <c:pt idx="3">
                  <c:v>Otros servicios </c:v>
                </c:pt>
                <c:pt idx="4">
                  <c:v>Total</c:v>
                </c:pt>
              </c:strCache>
            </c:strRef>
          </c:cat>
          <c:val>
            <c:numRef>
              <c:f>Hoja5!$C$164:$G$164</c:f>
              <c:numCache>
                <c:formatCode>General</c:formatCode>
                <c:ptCount val="5"/>
                <c:pt idx="0" formatCode="###0.0%">
                  <c:v>5.7142857142857143E-3</c:v>
                </c:pt>
                <c:pt idx="3" formatCode="###0.0%">
                  <c:v>1.6949152542372881E-2</c:v>
                </c:pt>
                <c:pt idx="4" formatCode="###0.0%">
                  <c:v>5.1679586563307504E-3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99-4040-B081-EC5781975247}"/>
            </c:ext>
          </c:extLst>
        </c:ser>
        <c:ser>
          <c:idx val="1"/>
          <c:order val="1"/>
          <c:tx>
            <c:strRef>
              <c:f>Hoja5!$B$165</c:f>
              <c:strCache>
                <c:ptCount val="1"/>
                <c:pt idx="0">
                  <c:v>Malo</c:v>
                </c:pt>
              </c:strCache>
            </c:strRef>
          </c:tx>
          <c:spPr>
            <a:solidFill>
              <a:schemeClr val="accent1">
                <a:tint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8323850158998445E-2"/>
                  <c:y val="-4.835958205136016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399-4040-B081-EC5781975247}"/>
                </c:ext>
              </c:extLst>
            </c:dLbl>
            <c:dLbl>
              <c:idx val="1"/>
              <c:layout>
                <c:manualLayout>
                  <c:x val="7.6864331428873264E-2"/>
                  <c:y val="-3.6269686538520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399-4040-B081-EC5781975247}"/>
                </c:ext>
              </c:extLst>
            </c:dLbl>
            <c:dLbl>
              <c:idx val="2"/>
              <c:layout>
                <c:manualLayout>
                  <c:x val="8.0746368369725444E-2"/>
                  <c:y val="-1.727127930405732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399-4040-B081-EC5781975247}"/>
                </c:ext>
              </c:extLst>
            </c:dLbl>
            <c:dLbl>
              <c:idx val="4"/>
              <c:layout>
                <c:manualLayout>
                  <c:x val="7.2205887099850527E-2"/>
                  <c:y val="-6.390373342501176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399-4040-B081-EC57819752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Hoja5!$C$162:$G$162</c:f>
              <c:strCache>
                <c:ptCount val="5"/>
                <c:pt idx="0">
                  <c:v>Asesoría Legal</c:v>
                </c:pt>
                <c:pt idx="1">
                  <c:v>Asistencia  Psicológica</c:v>
                </c:pt>
                <c:pt idx="2">
                  <c:v>Acciones Formativas y Sensibilización</c:v>
                </c:pt>
                <c:pt idx="3">
                  <c:v>Otros servicios </c:v>
                </c:pt>
                <c:pt idx="4">
                  <c:v>Total</c:v>
                </c:pt>
              </c:strCache>
            </c:strRef>
          </c:cat>
          <c:val>
            <c:numRef>
              <c:f>Hoja5!$C$165:$G$165</c:f>
              <c:numCache>
                <c:formatCode>###0.0%</c:formatCode>
                <c:ptCount val="5"/>
                <c:pt idx="0">
                  <c:v>1.1428571428571429E-2</c:v>
                </c:pt>
                <c:pt idx="1">
                  <c:v>1.0416666666666664E-2</c:v>
                </c:pt>
                <c:pt idx="2">
                  <c:v>3.5087719298245612E-2</c:v>
                </c:pt>
                <c:pt idx="4">
                  <c:v>1.2919896640826873E-2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99-4040-B081-EC5781975247}"/>
            </c:ext>
          </c:extLst>
        </c:ser>
        <c:ser>
          <c:idx val="2"/>
          <c:order val="2"/>
          <c:tx>
            <c:strRef>
              <c:f>Hoja5!$B$166</c:f>
              <c:strCache>
                <c:ptCount val="1"/>
                <c:pt idx="0">
                  <c:v>Regular</c:v>
                </c:pt>
              </c:strCache>
            </c:strRef>
          </c:tx>
          <c:spPr>
            <a:solidFill>
              <a:schemeClr val="accent1">
                <a:tint val="9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8323850158998445E-2"/>
                  <c:y val="-6.390373342501164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399-4040-B081-EC5781975247}"/>
                </c:ext>
              </c:extLst>
            </c:dLbl>
            <c:dLbl>
              <c:idx val="1"/>
              <c:layout>
                <c:manualLayout>
                  <c:x val="7.6864331428873264E-2"/>
                  <c:y val="-7.599362893785167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399-4040-B081-EC5781975247}"/>
                </c:ext>
              </c:extLst>
            </c:dLbl>
            <c:dLbl>
              <c:idx val="4"/>
              <c:layout>
                <c:manualLayout>
                  <c:x val="7.2205887099850638E-2"/>
                  <c:y val="-9.326490824190887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399-4040-B081-EC57819752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Hoja5!$C$162:$G$162</c:f>
              <c:strCache>
                <c:ptCount val="5"/>
                <c:pt idx="0">
                  <c:v>Asesoría Legal</c:v>
                </c:pt>
                <c:pt idx="1">
                  <c:v>Asistencia  Psicológica</c:v>
                </c:pt>
                <c:pt idx="2">
                  <c:v>Acciones Formativas y Sensibilización</c:v>
                </c:pt>
                <c:pt idx="3">
                  <c:v>Otros servicios </c:v>
                </c:pt>
                <c:pt idx="4">
                  <c:v>Total</c:v>
                </c:pt>
              </c:strCache>
            </c:strRef>
          </c:cat>
          <c:val>
            <c:numRef>
              <c:f>Hoja5!$C$166:$G$166</c:f>
              <c:numCache>
                <c:formatCode>###0.0%</c:formatCode>
                <c:ptCount val="5"/>
                <c:pt idx="0">
                  <c:v>4.5714285714285714E-2</c:v>
                </c:pt>
                <c:pt idx="1">
                  <c:v>2.0833333333333329E-2</c:v>
                </c:pt>
                <c:pt idx="2">
                  <c:v>5.2631578947368418E-2</c:v>
                </c:pt>
                <c:pt idx="3">
                  <c:v>6.7796610169491525E-2</c:v>
                </c:pt>
                <c:pt idx="4">
                  <c:v>4.3927648578811367E-2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99-4040-B081-EC5781975247}"/>
            </c:ext>
          </c:extLst>
        </c:ser>
        <c:ser>
          <c:idx val="3"/>
          <c:order val="3"/>
          <c:tx>
            <c:strRef>
              <c:f>Hoja5!$B$167</c:f>
              <c:strCache>
                <c:ptCount val="1"/>
                <c:pt idx="0">
                  <c:v>Bueno</c:v>
                </c:pt>
              </c:strCache>
            </c:strRef>
          </c:tx>
          <c:spPr>
            <a:solidFill>
              <a:schemeClr val="accent1">
                <a:shade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Hoja5!$C$162:$G$162</c:f>
              <c:strCache>
                <c:ptCount val="5"/>
                <c:pt idx="0">
                  <c:v>Asesoría Legal</c:v>
                </c:pt>
                <c:pt idx="1">
                  <c:v>Asistencia  Psicológica</c:v>
                </c:pt>
                <c:pt idx="2">
                  <c:v>Acciones Formativas y Sensibilización</c:v>
                </c:pt>
                <c:pt idx="3">
                  <c:v>Otros servicios </c:v>
                </c:pt>
                <c:pt idx="4">
                  <c:v>Total</c:v>
                </c:pt>
              </c:strCache>
            </c:strRef>
          </c:cat>
          <c:val>
            <c:numRef>
              <c:f>Hoja5!$C$167:$G$167</c:f>
              <c:numCache>
                <c:formatCode>###0.0%</c:formatCode>
                <c:ptCount val="5"/>
                <c:pt idx="0">
                  <c:v>0.34285714285714286</c:v>
                </c:pt>
                <c:pt idx="1">
                  <c:v>0.375</c:v>
                </c:pt>
                <c:pt idx="2">
                  <c:v>0.35087719298245612</c:v>
                </c:pt>
                <c:pt idx="3">
                  <c:v>0.33898305084745756</c:v>
                </c:pt>
                <c:pt idx="4">
                  <c:v>0.35142118863049093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399-4040-B081-EC5781975247}"/>
            </c:ext>
          </c:extLst>
        </c:ser>
        <c:ser>
          <c:idx val="4"/>
          <c:order val="4"/>
          <c:tx>
            <c:strRef>
              <c:f>Hoja5!$B$168</c:f>
              <c:strCache>
                <c:ptCount val="1"/>
                <c:pt idx="0">
                  <c:v>Muy bueno</c:v>
                </c:pt>
              </c:strCache>
            </c:strRef>
          </c:tx>
          <c:spPr>
            <a:solidFill>
              <a:schemeClr val="accent1">
                <a:shade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Hoja5!$C$162:$G$162</c:f>
              <c:strCache>
                <c:ptCount val="5"/>
                <c:pt idx="0">
                  <c:v>Asesoría Legal</c:v>
                </c:pt>
                <c:pt idx="1">
                  <c:v>Asistencia  Psicológica</c:v>
                </c:pt>
                <c:pt idx="2">
                  <c:v>Acciones Formativas y Sensibilización</c:v>
                </c:pt>
                <c:pt idx="3">
                  <c:v>Otros servicios </c:v>
                </c:pt>
                <c:pt idx="4">
                  <c:v>Total</c:v>
                </c:pt>
              </c:strCache>
            </c:strRef>
          </c:cat>
          <c:val>
            <c:numRef>
              <c:f>Hoja5!$C$168:$G$168</c:f>
              <c:numCache>
                <c:formatCode>###0.0%</c:formatCode>
                <c:ptCount val="5"/>
                <c:pt idx="0">
                  <c:v>0.55428571428571427</c:v>
                </c:pt>
                <c:pt idx="1">
                  <c:v>0.59375</c:v>
                </c:pt>
                <c:pt idx="2">
                  <c:v>0.56140350877192979</c:v>
                </c:pt>
                <c:pt idx="3">
                  <c:v>0.5423728813559322</c:v>
                </c:pt>
                <c:pt idx="4">
                  <c:v>0.56330749354005172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99-4040-B081-EC5781975247}"/>
            </c:ext>
          </c:extLst>
        </c:ser>
        <c:ser>
          <c:idx val="5"/>
          <c:order val="5"/>
          <c:tx>
            <c:strRef>
              <c:f>Hoja5!$B$169</c:f>
              <c:strCache>
                <c:ptCount val="1"/>
                <c:pt idx="0">
                  <c:v>No sabe</c:v>
                </c:pt>
              </c:strCache>
            </c:strRef>
          </c:tx>
          <c:spPr>
            <a:solidFill>
              <a:schemeClr val="accent1">
                <a:shade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7.7640738817055083E-4"/>
                  <c:y val="3.454255860811440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399-4040-B081-EC5781975247}"/>
                </c:ext>
              </c:extLst>
            </c:dLbl>
            <c:dLbl>
              <c:idx val="4"/>
              <c:layout>
                <c:manualLayout>
                  <c:x val="-3.882036940852185E-3"/>
                  <c:y val="6.908511721622880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399-4040-B081-EC57819752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Hoja5!$C$162:$G$162</c:f>
              <c:strCache>
                <c:ptCount val="5"/>
                <c:pt idx="0">
                  <c:v>Asesoría Legal</c:v>
                </c:pt>
                <c:pt idx="1">
                  <c:v>Asistencia  Psicológica</c:v>
                </c:pt>
                <c:pt idx="2">
                  <c:v>Acciones Formativas y Sensibilización</c:v>
                </c:pt>
                <c:pt idx="3">
                  <c:v>Otros servicios </c:v>
                </c:pt>
                <c:pt idx="4">
                  <c:v>Total</c:v>
                </c:pt>
              </c:strCache>
            </c:strRef>
          </c:cat>
          <c:val>
            <c:numRef>
              <c:f>Hoja5!$C$169:$G$169</c:f>
              <c:numCache>
                <c:formatCode>General</c:formatCode>
                <c:ptCount val="5"/>
                <c:pt idx="0" formatCode="###0.0%">
                  <c:v>0.04</c:v>
                </c:pt>
                <c:pt idx="3" formatCode="###0.0%">
                  <c:v>3.3898305084745763E-2</c:v>
                </c:pt>
                <c:pt idx="4" formatCode="###0.0%">
                  <c:v>2.3255813953488372E-2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399-4040-B081-EC578197524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254589104"/>
        <c:axId val="1254592432"/>
      </c:barChart>
      <c:catAx>
        <c:axId val="125458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none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254592432"/>
        <c:crosses val="autoZero"/>
        <c:auto val="1"/>
        <c:lblAlgn val="ctr"/>
        <c:lblOffset val="100"/>
        <c:noMultiLvlLbl val="0"/>
      </c:catAx>
      <c:valAx>
        <c:axId val="125459243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54589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87763428302017832"/>
          <c:y val="0.35109246961342805"/>
          <c:w val="0.10234058094346582"/>
          <c:h val="0.394018398400271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s-E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04822356887344E-2"/>
          <c:y val="0.17964101144856487"/>
          <c:w val="0.86367259148164299"/>
          <c:h val="0.7215547189561700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Hoja5!$B$120</c:f>
              <c:strCache>
                <c:ptCount val="1"/>
                <c:pt idx="0">
                  <c:v>Muy malo</c:v>
                </c:pt>
              </c:strCache>
            </c:strRef>
          </c:tx>
          <c:spPr>
            <a:solidFill>
              <a:schemeClr val="accent1">
                <a:tint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3653388190229119E-2"/>
                  <c:y val="-5.264247977305978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5CA-435E-886F-78E5D5FE7E46}"/>
                </c:ext>
              </c:extLst>
            </c:dLbl>
            <c:dLbl>
              <c:idx val="1"/>
              <c:layout>
                <c:manualLayout>
                  <c:x val="9.5718780717666013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5CA-435E-886F-78E5D5FE7E46}"/>
                </c:ext>
              </c:extLst>
            </c:dLbl>
            <c:dLbl>
              <c:idx val="2"/>
              <c:layout>
                <c:manualLayout>
                  <c:x val="9.2501342710349516E-2"/>
                  <c:y val="-2.456649056076123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5CA-435E-886F-78E5D5FE7E46}"/>
                </c:ext>
              </c:extLst>
            </c:dLbl>
            <c:dLbl>
              <c:idx val="3"/>
              <c:layout>
                <c:manualLayout>
                  <c:x val="8.6870826197545631E-2"/>
                  <c:y val="-3.509498651537319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5CA-435E-886F-78E5D5FE7E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Hoja5!$C$118:$F$118</c:f>
              <c:strCache>
                <c:ptCount val="4"/>
                <c:pt idx="0">
                  <c:v>Asesoría Legal</c:v>
                </c:pt>
                <c:pt idx="1">
                  <c:v>Asistencia  Psicológica</c:v>
                </c:pt>
                <c:pt idx="2">
                  <c:v>Otros servicios </c:v>
                </c:pt>
                <c:pt idx="3">
                  <c:v>Total</c:v>
                </c:pt>
              </c:strCache>
            </c:strRef>
          </c:cat>
          <c:val>
            <c:numRef>
              <c:f>Hoja5!$C$120:$F$120</c:f>
              <c:numCache>
                <c:formatCode>###0.0%</c:formatCode>
                <c:ptCount val="4"/>
                <c:pt idx="0">
                  <c:v>1.1428571428571429E-2</c:v>
                </c:pt>
                <c:pt idx="1">
                  <c:v>3.125E-2</c:v>
                </c:pt>
                <c:pt idx="2">
                  <c:v>2.6315789473684209E-2</c:v>
                </c:pt>
                <c:pt idx="3">
                  <c:v>1.9417475728155338E-2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CA-435E-886F-78E5D5FE7E46}"/>
            </c:ext>
          </c:extLst>
        </c:ser>
        <c:ser>
          <c:idx val="1"/>
          <c:order val="1"/>
          <c:tx>
            <c:strRef>
              <c:f>Hoja5!$B$121</c:f>
              <c:strCache>
                <c:ptCount val="1"/>
                <c:pt idx="0">
                  <c:v>Malo</c:v>
                </c:pt>
              </c:strCache>
            </c:strRef>
          </c:tx>
          <c:spPr>
            <a:solidFill>
              <a:schemeClr val="accent1">
                <a:tint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3653388190229119E-2"/>
                  <c:y val="-6.843522370497773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5CA-435E-886F-78E5D5FE7E46}"/>
                </c:ext>
              </c:extLst>
            </c:dLbl>
            <c:dLbl>
              <c:idx val="1"/>
              <c:layout>
                <c:manualLayout>
                  <c:x val="0.10054493772864072"/>
                  <c:y val="-5.439722909882845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5CA-435E-886F-78E5D5FE7E46}"/>
                </c:ext>
              </c:extLst>
            </c:dLbl>
            <c:dLbl>
              <c:idx val="3"/>
              <c:layout>
                <c:manualLayout>
                  <c:x val="8.6066466695716506E-2"/>
                  <c:y val="-4.386873314421661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5CA-435E-886F-78E5D5FE7E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Hoja5!$C$118:$F$118</c:f>
              <c:strCache>
                <c:ptCount val="4"/>
                <c:pt idx="0">
                  <c:v>Asesoría Legal</c:v>
                </c:pt>
                <c:pt idx="1">
                  <c:v>Asistencia  Psicológica</c:v>
                </c:pt>
                <c:pt idx="2">
                  <c:v>Otros servicios </c:v>
                </c:pt>
                <c:pt idx="3">
                  <c:v>Total</c:v>
                </c:pt>
              </c:strCache>
            </c:strRef>
          </c:cat>
          <c:val>
            <c:numRef>
              <c:f>Hoja5!$C$121:$F$121</c:f>
              <c:numCache>
                <c:formatCode>###0.0%</c:formatCode>
                <c:ptCount val="4"/>
                <c:pt idx="0">
                  <c:v>2.2857142857142857E-2</c:v>
                </c:pt>
                <c:pt idx="1">
                  <c:v>2.0833333333333329E-2</c:v>
                </c:pt>
                <c:pt idx="3">
                  <c:v>1.9417475728155338E-2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CA-435E-886F-78E5D5FE7E46}"/>
            </c:ext>
          </c:extLst>
        </c:ser>
        <c:ser>
          <c:idx val="2"/>
          <c:order val="2"/>
          <c:tx>
            <c:strRef>
              <c:f>Hoja5!$B$122</c:f>
              <c:strCache>
                <c:ptCount val="1"/>
                <c:pt idx="0">
                  <c:v>Regular</c:v>
                </c:pt>
              </c:strCache>
            </c:strRef>
          </c:tx>
          <c:spPr>
            <a:solidFill>
              <a:schemeClr val="accent1">
                <a:tint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Hoja5!$C$118:$F$118</c:f>
              <c:strCache>
                <c:ptCount val="4"/>
                <c:pt idx="0">
                  <c:v>Asesoría Legal</c:v>
                </c:pt>
                <c:pt idx="1">
                  <c:v>Asistencia  Psicológica</c:v>
                </c:pt>
                <c:pt idx="2">
                  <c:v>Otros servicios </c:v>
                </c:pt>
                <c:pt idx="3">
                  <c:v>Total</c:v>
                </c:pt>
              </c:strCache>
            </c:strRef>
          </c:cat>
          <c:val>
            <c:numRef>
              <c:f>Hoja5!$C$122:$F$122</c:f>
              <c:numCache>
                <c:formatCode>###0.0%</c:formatCode>
                <c:ptCount val="4"/>
                <c:pt idx="0">
                  <c:v>0.13142857142857142</c:v>
                </c:pt>
                <c:pt idx="1">
                  <c:v>0.14583333333333334</c:v>
                </c:pt>
                <c:pt idx="2">
                  <c:v>5.2631578947368418E-2</c:v>
                </c:pt>
                <c:pt idx="3">
                  <c:v>0.12621359223300971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CA-435E-886F-78E5D5FE7E46}"/>
            </c:ext>
          </c:extLst>
        </c:ser>
        <c:ser>
          <c:idx val="3"/>
          <c:order val="3"/>
          <c:tx>
            <c:strRef>
              <c:f>Hoja5!$B$123</c:f>
              <c:strCache>
                <c:ptCount val="1"/>
                <c:pt idx="0">
                  <c:v>Bueno</c:v>
                </c:pt>
              </c:strCache>
            </c:strRef>
          </c:tx>
          <c:spPr>
            <a:solidFill>
              <a:schemeClr val="accent1">
                <a:shade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Hoja5!$C$118:$F$118</c:f>
              <c:strCache>
                <c:ptCount val="4"/>
                <c:pt idx="0">
                  <c:v>Asesoría Legal</c:v>
                </c:pt>
                <c:pt idx="1">
                  <c:v>Asistencia  Psicológica</c:v>
                </c:pt>
                <c:pt idx="2">
                  <c:v>Otros servicios </c:v>
                </c:pt>
                <c:pt idx="3">
                  <c:v>Total</c:v>
                </c:pt>
              </c:strCache>
            </c:strRef>
          </c:cat>
          <c:val>
            <c:numRef>
              <c:f>Hoja5!$C$123:$F$123</c:f>
              <c:numCache>
                <c:formatCode>###0.0%</c:formatCode>
                <c:ptCount val="4"/>
                <c:pt idx="0">
                  <c:v>0.26285714285714284</c:v>
                </c:pt>
                <c:pt idx="1">
                  <c:v>0.23958333333333337</c:v>
                </c:pt>
                <c:pt idx="2">
                  <c:v>0.15789473684210525</c:v>
                </c:pt>
                <c:pt idx="3">
                  <c:v>0.24271844660194175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CA-435E-886F-78E5D5FE7E46}"/>
            </c:ext>
          </c:extLst>
        </c:ser>
        <c:ser>
          <c:idx val="4"/>
          <c:order val="4"/>
          <c:tx>
            <c:strRef>
              <c:f>Hoja5!$B$124</c:f>
              <c:strCache>
                <c:ptCount val="1"/>
                <c:pt idx="0">
                  <c:v>Muy bueno</c:v>
                </c:pt>
              </c:strCache>
            </c:strRef>
          </c:tx>
          <c:spPr>
            <a:solidFill>
              <a:schemeClr val="accent1">
                <a:shade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Hoja5!$C$118:$F$118</c:f>
              <c:strCache>
                <c:ptCount val="4"/>
                <c:pt idx="0">
                  <c:v>Asesoría Legal</c:v>
                </c:pt>
                <c:pt idx="1">
                  <c:v>Asistencia  Psicológica</c:v>
                </c:pt>
                <c:pt idx="2">
                  <c:v>Otros servicios </c:v>
                </c:pt>
                <c:pt idx="3">
                  <c:v>Total</c:v>
                </c:pt>
              </c:strCache>
            </c:strRef>
          </c:cat>
          <c:val>
            <c:numRef>
              <c:f>Hoja5!$C$124:$F$124</c:f>
              <c:numCache>
                <c:formatCode>###0.0%</c:formatCode>
                <c:ptCount val="4"/>
                <c:pt idx="0">
                  <c:v>0.56000000000000005</c:v>
                </c:pt>
                <c:pt idx="1">
                  <c:v>0.5625</c:v>
                </c:pt>
                <c:pt idx="2">
                  <c:v>0.76315789473684215</c:v>
                </c:pt>
                <c:pt idx="3">
                  <c:v>0.58576051779935279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CA-435E-886F-78E5D5FE7E46}"/>
            </c:ext>
          </c:extLst>
        </c:ser>
        <c:ser>
          <c:idx val="5"/>
          <c:order val="5"/>
          <c:tx>
            <c:strRef>
              <c:f>Hoja5!$B$125</c:f>
              <c:strCache>
                <c:ptCount val="1"/>
                <c:pt idx="0">
                  <c:v>No sabe</c:v>
                </c:pt>
              </c:strCache>
            </c:strRef>
          </c:tx>
          <c:spPr>
            <a:solidFill>
              <a:schemeClr val="accent1">
                <a:shade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Hoja5!$C$118:$F$118</c:f>
              <c:strCache>
                <c:ptCount val="4"/>
                <c:pt idx="0">
                  <c:v>Asesoría Legal</c:v>
                </c:pt>
                <c:pt idx="1">
                  <c:v>Asistencia  Psicológica</c:v>
                </c:pt>
                <c:pt idx="2">
                  <c:v>Otros servicios </c:v>
                </c:pt>
                <c:pt idx="3">
                  <c:v>Total</c:v>
                </c:pt>
              </c:strCache>
            </c:strRef>
          </c:cat>
          <c:val>
            <c:numRef>
              <c:f>Hoja5!$C$125:$F$125</c:f>
              <c:numCache>
                <c:formatCode>General</c:formatCode>
                <c:ptCount val="4"/>
                <c:pt idx="0" formatCode="###0.0%">
                  <c:v>1.1428571428571429E-2</c:v>
                </c:pt>
                <c:pt idx="3" formatCode="###0.0%">
                  <c:v>6.4724919093851144E-3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5CA-435E-886F-78E5D5FE7E4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268645712"/>
        <c:axId val="1268651120"/>
      </c:barChart>
      <c:catAx>
        <c:axId val="1268645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cap="none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268651120"/>
        <c:crosses val="autoZero"/>
        <c:auto val="1"/>
        <c:lblAlgn val="ctr"/>
        <c:lblOffset val="100"/>
        <c:noMultiLvlLbl val="0"/>
      </c:catAx>
      <c:valAx>
        <c:axId val="12686511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68645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86166086936695008"/>
          <c:y val="0.34367456391370449"/>
          <c:w val="0.13720642432649285"/>
          <c:h val="0.467201731647429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200"/>
      </a:pPr>
      <a:endParaRPr lang="es-E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2018515734501016"/>
          <c:w val="0.84029289025394516"/>
          <c:h val="0.6241901992128646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Hoja5!$B$194</c:f>
              <c:strCache>
                <c:ptCount val="1"/>
                <c:pt idx="0">
                  <c:v>Muy malo</c:v>
                </c:pt>
              </c:strCache>
            </c:strRef>
          </c:tx>
          <c:spPr>
            <a:solidFill>
              <a:schemeClr val="accent1">
                <a:tint val="54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3136182168764094E-2"/>
                  <c:y val="-1.333994203164953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4A3-42A4-89D7-92A82D08B447}"/>
                </c:ext>
              </c:extLst>
            </c:dLbl>
            <c:dLbl>
              <c:idx val="1"/>
              <c:layout>
                <c:manualLayout>
                  <c:x val="7.3136182168764094E-2"/>
                  <c:y val="-1.834242029351811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4A3-42A4-89D7-92A82D08B447}"/>
                </c:ext>
              </c:extLst>
            </c:dLbl>
            <c:dLbl>
              <c:idx val="4"/>
              <c:layout>
                <c:manualLayout>
                  <c:x val="7.3136182168763983E-2"/>
                  <c:y val="5.002478261868454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4A3-42A4-89D7-92A82D08B4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Hoja5!$C$192:$G$192</c:f>
              <c:strCache>
                <c:ptCount val="5"/>
                <c:pt idx="0">
                  <c:v>Asesoría Legal</c:v>
                </c:pt>
                <c:pt idx="1">
                  <c:v>Asistencia  Psicológica</c:v>
                </c:pt>
                <c:pt idx="2">
                  <c:v>Acciones Formativas y Sensibilización</c:v>
                </c:pt>
                <c:pt idx="3">
                  <c:v>Otros servicios </c:v>
                </c:pt>
                <c:pt idx="4">
                  <c:v>Total</c:v>
                </c:pt>
              </c:strCache>
            </c:strRef>
          </c:cat>
          <c:val>
            <c:numRef>
              <c:f>Hoja5!$C$194:$G$194</c:f>
              <c:numCache>
                <c:formatCode>###0.0%</c:formatCode>
                <c:ptCount val="5"/>
                <c:pt idx="0">
                  <c:v>5.7142857142857143E-3</c:v>
                </c:pt>
                <c:pt idx="1">
                  <c:v>1.0416666666666664E-2</c:v>
                </c:pt>
                <c:pt idx="4">
                  <c:v>5.1679586563307504E-3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A3-42A4-89D7-92A82D08B447}"/>
            </c:ext>
          </c:extLst>
        </c:ser>
        <c:ser>
          <c:idx val="1"/>
          <c:order val="1"/>
          <c:tx>
            <c:strRef>
              <c:f>Hoja5!$B$195</c:f>
              <c:strCache>
                <c:ptCount val="1"/>
                <c:pt idx="0">
                  <c:v>Malo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3136182168764066E-2"/>
                  <c:y val="-5.66947536345105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4A3-42A4-89D7-92A82D08B447}"/>
                </c:ext>
              </c:extLst>
            </c:dLbl>
            <c:dLbl>
              <c:idx val="4"/>
              <c:layout>
                <c:manualLayout>
                  <c:x val="7.3136182168763983E-2"/>
                  <c:y val="-3.168236232516777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4A3-42A4-89D7-92A82D08B4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Hoja5!$C$192:$G$192</c:f>
              <c:strCache>
                <c:ptCount val="5"/>
                <c:pt idx="0">
                  <c:v>Asesoría Legal</c:v>
                </c:pt>
                <c:pt idx="1">
                  <c:v>Asistencia  Psicológica</c:v>
                </c:pt>
                <c:pt idx="2">
                  <c:v>Acciones Formativas y Sensibilización</c:v>
                </c:pt>
                <c:pt idx="3">
                  <c:v>Otros servicios </c:v>
                </c:pt>
                <c:pt idx="4">
                  <c:v>Total</c:v>
                </c:pt>
              </c:strCache>
            </c:strRef>
          </c:cat>
          <c:val>
            <c:numRef>
              <c:f>Hoja5!$C$195:$G$195</c:f>
              <c:numCache>
                <c:formatCode>General</c:formatCode>
                <c:ptCount val="5"/>
                <c:pt idx="0" formatCode="###0.0%">
                  <c:v>5.7142857142857143E-3</c:v>
                </c:pt>
                <c:pt idx="4" formatCode="###0.0%">
                  <c:v>2.5839793281653752E-3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A3-42A4-89D7-92A82D08B447}"/>
            </c:ext>
          </c:extLst>
        </c:ser>
        <c:ser>
          <c:idx val="2"/>
          <c:order val="2"/>
          <c:tx>
            <c:strRef>
              <c:f>Hoja5!$B$196</c:f>
              <c:strCache>
                <c:ptCount val="1"/>
                <c:pt idx="0">
                  <c:v>Regular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7.9360538098020614E-2"/>
                  <c:y val="-1.500743478560585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4A3-42A4-89D7-92A82D08B447}"/>
                </c:ext>
              </c:extLst>
            </c:dLbl>
            <c:dLbl>
              <c:idx val="4"/>
              <c:layout>
                <c:manualLayout>
                  <c:x val="7.2358137677607154E-2"/>
                  <c:y val="-6.836720291220400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4A3-42A4-89D7-92A82D08B4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Hoja5!$C$192:$G$192</c:f>
              <c:strCache>
                <c:ptCount val="5"/>
                <c:pt idx="0">
                  <c:v>Asesoría Legal</c:v>
                </c:pt>
                <c:pt idx="1">
                  <c:v>Asistencia  Psicológica</c:v>
                </c:pt>
                <c:pt idx="2">
                  <c:v>Acciones Formativas y Sensibilización</c:v>
                </c:pt>
                <c:pt idx="3">
                  <c:v>Otros servicios </c:v>
                </c:pt>
                <c:pt idx="4">
                  <c:v>Total</c:v>
                </c:pt>
              </c:strCache>
            </c:strRef>
          </c:cat>
          <c:val>
            <c:numRef>
              <c:f>Hoja5!$C$196:$G$196</c:f>
              <c:numCache>
                <c:formatCode>General</c:formatCode>
                <c:ptCount val="5"/>
                <c:pt idx="2" formatCode="###0.0%">
                  <c:v>3.5087719298245612E-2</c:v>
                </c:pt>
                <c:pt idx="4" formatCode="###0.0%">
                  <c:v>5.1679586563307504E-3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A3-42A4-89D7-92A82D08B447}"/>
            </c:ext>
          </c:extLst>
        </c:ser>
        <c:ser>
          <c:idx val="3"/>
          <c:order val="3"/>
          <c:tx>
            <c:strRef>
              <c:f>Hoja5!$B$197</c:f>
              <c:strCache>
                <c:ptCount val="1"/>
                <c:pt idx="0">
                  <c:v>Bueno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Hoja5!$C$192:$G$192</c:f>
              <c:strCache>
                <c:ptCount val="5"/>
                <c:pt idx="0">
                  <c:v>Asesoría Legal</c:v>
                </c:pt>
                <c:pt idx="1">
                  <c:v>Asistencia  Psicológica</c:v>
                </c:pt>
                <c:pt idx="2">
                  <c:v>Acciones Formativas y Sensibilización</c:v>
                </c:pt>
                <c:pt idx="3">
                  <c:v>Otros servicios </c:v>
                </c:pt>
                <c:pt idx="4">
                  <c:v>Total</c:v>
                </c:pt>
              </c:strCache>
            </c:strRef>
          </c:cat>
          <c:val>
            <c:numRef>
              <c:f>Hoja5!$C$197:$G$197</c:f>
              <c:numCache>
                <c:formatCode>###0.0%</c:formatCode>
                <c:ptCount val="5"/>
                <c:pt idx="0">
                  <c:v>0.18857142857142858</c:v>
                </c:pt>
                <c:pt idx="1">
                  <c:v>0.1875</c:v>
                </c:pt>
                <c:pt idx="2">
                  <c:v>0.12280701754385964</c:v>
                </c:pt>
                <c:pt idx="3">
                  <c:v>0.20338983050847459</c:v>
                </c:pt>
                <c:pt idx="4">
                  <c:v>0.18087855297157623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A3-42A4-89D7-92A82D08B447}"/>
            </c:ext>
          </c:extLst>
        </c:ser>
        <c:ser>
          <c:idx val="4"/>
          <c:order val="4"/>
          <c:tx>
            <c:strRef>
              <c:f>Hoja5!$B$198</c:f>
              <c:strCache>
                <c:ptCount val="1"/>
                <c:pt idx="0">
                  <c:v>Muy bueno</c:v>
                </c:pt>
              </c:strCache>
            </c:strRef>
          </c:tx>
          <c:spPr>
            <a:solidFill>
              <a:schemeClr val="accent1">
                <a:shade val="5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Hoja5!$C$192:$G$192</c:f>
              <c:strCache>
                <c:ptCount val="5"/>
                <c:pt idx="0">
                  <c:v>Asesoría Legal</c:v>
                </c:pt>
                <c:pt idx="1">
                  <c:v>Asistencia  Psicológica</c:v>
                </c:pt>
                <c:pt idx="2">
                  <c:v>Acciones Formativas y Sensibilización</c:v>
                </c:pt>
                <c:pt idx="3">
                  <c:v>Otros servicios </c:v>
                </c:pt>
                <c:pt idx="4">
                  <c:v>Total</c:v>
                </c:pt>
              </c:strCache>
            </c:strRef>
          </c:cat>
          <c:val>
            <c:numRef>
              <c:f>Hoja5!$C$198:$G$198</c:f>
              <c:numCache>
                <c:formatCode>###0.0%</c:formatCode>
                <c:ptCount val="5"/>
                <c:pt idx="0">
                  <c:v>0.8</c:v>
                </c:pt>
                <c:pt idx="1">
                  <c:v>0.80208333333333348</c:v>
                </c:pt>
                <c:pt idx="2">
                  <c:v>0.84210526315789469</c:v>
                </c:pt>
                <c:pt idx="3">
                  <c:v>0.79661016949152541</c:v>
                </c:pt>
                <c:pt idx="4">
                  <c:v>0.80620155038759689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A3-42A4-89D7-92A82D08B44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282751936"/>
        <c:axId val="1282754848"/>
      </c:barChart>
      <c:catAx>
        <c:axId val="1282751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none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282754848"/>
        <c:crosses val="autoZero"/>
        <c:auto val="1"/>
        <c:lblAlgn val="ctr"/>
        <c:lblOffset val="100"/>
        <c:noMultiLvlLbl val="0"/>
      </c:catAx>
      <c:valAx>
        <c:axId val="12827548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82751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84689456712973987"/>
          <c:y val="0.35619128899159358"/>
          <c:w val="0.13388583477496196"/>
          <c:h val="0.350186739493646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5F6DBAF-3306-4D69-B2B7-2BCC1F14E5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F8251F5-7300-3601-3EE7-895010E3DE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C5494-1437-49F3-ACF1-9D8121442216}" type="datetimeFigureOut">
              <a:rPr lang="es-ES" smtClean="0"/>
              <a:t>19/03/2024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68F21DF-C01D-C7F7-F4E2-5145786B92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A1C5A0A-27E3-41B8-86B9-931EB103ED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A0789-C30A-454E-966F-394AA27916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4452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F9BD3-D31B-428B-99DB-C8CE7037EF3E}" type="datetimeFigureOut">
              <a:rPr lang="es-DO" smtClean="0"/>
              <a:t>19/3/2024</a:t>
            </a:fld>
            <a:endParaRPr lang="es-D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D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4FB98-6943-4AAD-B23C-DF3F03A0C279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03493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4FB98-6943-4AAD-B23C-DF3F03A0C279}" type="slidenum">
              <a:rPr lang="es-DO" smtClean="0"/>
              <a:t>4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03626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4FB98-6943-4AAD-B23C-DF3F03A0C279}" type="slidenum">
              <a:rPr lang="es-DO" smtClean="0"/>
              <a:t>6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992374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B4FB98-6943-4AAD-B23C-DF3F03A0C279}" type="slidenum">
              <a:rPr lang="es-DO" smtClean="0"/>
              <a:t>9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954762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B4FB98-6943-4AAD-B23C-DF3F03A0C279}" type="slidenum">
              <a:rPr lang="es-DO" smtClean="0"/>
              <a:t>10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111745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rgbClr val="F195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203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31849A-2BC1-ED6F-7775-D0A98ED06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745F6D-C31D-E6D4-40DA-BFE513E0E4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994091-427D-7E9A-890D-50F7C1BD6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1039-B9B9-42EF-8FFB-B07009552BA8}" type="datetimeFigureOut">
              <a:rPr lang="es-ES" smtClean="0"/>
              <a:t>19/03/2024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F6595B-16DE-E473-F970-BB7A13646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5ED649-C521-B177-A779-962AB79D2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6358-36CE-482E-BF50-764C43A343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7421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FF44D0-3DE4-4CCC-EF6E-5988CA973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FD887E-1FF5-CF43-E61E-8E259C45A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6788CA-D9EA-E292-7539-35C6D18C8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1039-B9B9-42EF-8FFB-B07009552BA8}" type="datetimeFigureOut">
              <a:rPr lang="es-ES" smtClean="0"/>
              <a:t>19/03/2024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6B362B-B82C-FAD5-5F19-40150540D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06B788-2413-234D-4E86-CA15426CE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6358-36CE-482E-BF50-764C43A343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6755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20B2D0-C5E0-0AD1-19EF-D3C99F47A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5D5122-ADBC-696B-2ED4-D02ACCAE9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6FF5FB-0D52-6696-3B1F-5C72C13FE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1039-B9B9-42EF-8FFB-B07009552BA8}" type="datetimeFigureOut">
              <a:rPr lang="es-ES" smtClean="0"/>
              <a:t>19/03/2024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4D9649-D8AA-1FE9-C393-708527178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CCF25A-8A3F-AB0B-F01A-E605D6AED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6358-36CE-482E-BF50-764C43A343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5248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1EC816-417E-F0C8-580F-B306B3196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B4BE88-2C86-9109-18F6-704C392424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F4DD60D-C892-703F-D87A-3774DDE0F4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D6D5802-056B-9D1D-DCE5-6A068DE3D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1039-B9B9-42EF-8FFB-B07009552BA8}" type="datetimeFigureOut">
              <a:rPr lang="es-ES" smtClean="0"/>
              <a:t>19/03/2024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6DB31D-B43C-F3BD-C2CE-8DA32FBF6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0DD40B9-C3EC-82BC-59C1-E333BC1F6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6358-36CE-482E-BF50-764C43A343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3526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B5FA9A-AC9E-750B-BB26-0EC5F3442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DF9A7E-D4C2-959C-95CD-F51BB4A0A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1F7F530-9661-B797-00E4-455232BD0A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C9ADBF2-FBBE-5273-A31B-62B5EFAC05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90A002A-0684-2C08-AED8-570C5B6A91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568F445-3673-EAB6-ECB3-26BE6B70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1039-B9B9-42EF-8FFB-B07009552BA8}" type="datetimeFigureOut">
              <a:rPr lang="es-ES" smtClean="0"/>
              <a:t>19/03/2024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ACF20F1-4EC6-87A5-35AE-8F5A89348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4DB10B2-D214-CE2D-6F71-1725F65A9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6358-36CE-482E-BF50-764C43A343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459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C94251-D04B-9FAC-BE69-D47E0745E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64A1B2A-F663-EA3E-5F81-8578AD5FE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1039-B9B9-42EF-8FFB-B07009552BA8}" type="datetimeFigureOut">
              <a:rPr lang="es-ES" smtClean="0"/>
              <a:t>19/03/2024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1E64561-516C-302B-3462-2D473C15E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6BD4EFD-DCC6-EF9A-7EBC-D1414B0E1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6358-36CE-482E-BF50-764C43A343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2793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A011E65-6719-F5DC-1C34-A8C82A70E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1039-B9B9-42EF-8FFB-B07009552BA8}" type="datetimeFigureOut">
              <a:rPr lang="es-ES" smtClean="0"/>
              <a:t>19/03/2024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7ADDCFC-A38F-BE97-5F05-3A0CE00F6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860F729-B0FF-AD0E-E872-4B13AC87A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6358-36CE-482E-BF50-764C43A343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42845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58F28F-E997-0985-A515-F1C9C23E6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754E37-B0FF-2974-7641-65164E2B3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3044900-4413-D8EE-9E93-198B37F71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E6D6A5-F7BF-CC4A-AE68-C514E6886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1039-B9B9-42EF-8FFB-B07009552BA8}" type="datetimeFigureOut">
              <a:rPr lang="es-ES" smtClean="0"/>
              <a:t>19/03/2024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F14097B-9465-0B91-F22E-176A322C6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457F07-EF7B-3210-38E4-0BB3AD0CF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6358-36CE-482E-BF50-764C43A343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8638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751DE8-DA4D-BB7C-71E0-9EC5F7262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1E21221-B6CC-513D-33A1-F7B3A6F496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8F3227-E3BD-5B97-100E-14F1FAA0C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58504DD-FFA1-761A-ABA6-DD46B421F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1039-B9B9-42EF-8FFB-B07009552BA8}" type="datetimeFigureOut">
              <a:rPr lang="es-ES" smtClean="0"/>
              <a:t>19/03/2024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1AF440A-E3B3-C257-3CBC-48A967E95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1857399-4C84-C17A-1D4B-EDF4D79D3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6358-36CE-482E-BF50-764C43A343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5247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381480-5BBF-8D98-53D3-7661587B8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1C3B2DC-D97A-188A-A5D9-53AC462F37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0BF50D-B285-7E55-332F-32A40C06B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1039-B9B9-42EF-8FFB-B07009552BA8}" type="datetimeFigureOut">
              <a:rPr lang="es-ES" smtClean="0"/>
              <a:t>19/03/2024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2A374D-2469-9F30-5F96-6DCEE6F99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B83361-0579-3030-E895-42A29F80B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6358-36CE-482E-BF50-764C43A343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25850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3846EC4-AB5C-73D9-04D8-4846B33637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CE1C776-9E94-6EA2-2667-4678B2188F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90A820-90C0-24D1-2B74-0F9A1231B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1039-B9B9-42EF-8FFB-B07009552BA8}" type="datetimeFigureOut">
              <a:rPr lang="es-ES" smtClean="0"/>
              <a:t>19/03/2024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8C3C63-04FD-8335-137E-ABAEE2D86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9B5891-02DB-AA98-EB28-FF93ECC33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6358-36CE-482E-BF50-764C43A343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39108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095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16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387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4083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26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426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DDE2EAFD-E559-D448-EEE6-AB4CB6154AFC}"/>
              </a:ext>
            </a:extLst>
          </p:cNvPr>
          <p:cNvSpPr/>
          <p:nvPr userDrawn="1"/>
        </p:nvSpPr>
        <p:spPr>
          <a:xfrm>
            <a:off x="609600" y="0"/>
            <a:ext cx="17678400" cy="1333500"/>
          </a:xfrm>
          <a:prstGeom prst="rect">
            <a:avLst/>
          </a:prstGeom>
          <a:solidFill>
            <a:srgbClr val="203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43E2F44-61CA-EFB0-0F03-2CEE121BEDE9}"/>
              </a:ext>
            </a:extLst>
          </p:cNvPr>
          <p:cNvSpPr/>
          <p:nvPr userDrawn="1"/>
        </p:nvSpPr>
        <p:spPr>
          <a:xfrm>
            <a:off x="0" y="0"/>
            <a:ext cx="609600" cy="1333500"/>
          </a:xfrm>
          <a:prstGeom prst="rect">
            <a:avLst/>
          </a:prstGeom>
          <a:solidFill>
            <a:srgbClr val="EC27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B40CABB-C04C-79D2-6A4D-FEDF34EF7FA4}"/>
              </a:ext>
            </a:extLst>
          </p:cNvPr>
          <p:cNvSpPr/>
          <p:nvPr userDrawn="1"/>
        </p:nvSpPr>
        <p:spPr>
          <a:xfrm>
            <a:off x="571500" y="0"/>
            <a:ext cx="45719" cy="133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7131FE2-4A6D-66F2-9682-8613B81EB212}"/>
              </a:ext>
            </a:extLst>
          </p:cNvPr>
          <p:cNvSpPr/>
          <p:nvPr userDrawn="1"/>
        </p:nvSpPr>
        <p:spPr>
          <a:xfrm>
            <a:off x="17907000" y="0"/>
            <a:ext cx="45719" cy="133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34B9123-EB33-B872-2DD3-8657E31F3E10}"/>
              </a:ext>
            </a:extLst>
          </p:cNvPr>
          <p:cNvSpPr/>
          <p:nvPr userDrawn="1"/>
        </p:nvSpPr>
        <p:spPr>
          <a:xfrm rot="10800000" flipH="1" flipV="1">
            <a:off x="-59547" y="9669781"/>
            <a:ext cx="18407094" cy="45719"/>
          </a:xfrm>
          <a:prstGeom prst="rect">
            <a:avLst/>
          </a:prstGeom>
          <a:solidFill>
            <a:srgbClr val="EC272F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8518F33D-3D3C-AC9E-97E8-9C4A61077DF9}"/>
              </a:ext>
            </a:extLst>
          </p:cNvPr>
          <p:cNvSpPr/>
          <p:nvPr userDrawn="1"/>
        </p:nvSpPr>
        <p:spPr>
          <a:xfrm>
            <a:off x="14935200" y="8801100"/>
            <a:ext cx="5562600" cy="457200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879E81D9-61EC-6AB0-D0F6-0FB290E8DC07}"/>
              </a:ext>
            </a:extLst>
          </p:cNvPr>
          <p:cNvSpPr/>
          <p:nvPr userDrawn="1"/>
        </p:nvSpPr>
        <p:spPr>
          <a:xfrm>
            <a:off x="16611600" y="-266699"/>
            <a:ext cx="2087881" cy="1828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17" name="Picture 2" descr="Acerca de - Ministerio de la Mujer (MMUJER) - Organizaciones - Portal de  Datos Abiertos de la RD">
            <a:extLst>
              <a:ext uri="{FF2B5EF4-FFF2-40B4-BE49-F238E27FC236}">
                <a16:creationId xmlns:a16="http://schemas.microsoft.com/office/drawing/2014/main" id="{7D920E33-2DE5-EEFF-4CB4-01727D512B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1" y="38100"/>
            <a:ext cx="1444777" cy="93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ector 10"/>
          <p:cNvSpPr/>
          <p:nvPr userDrawn="1"/>
        </p:nvSpPr>
        <p:spPr>
          <a:xfrm>
            <a:off x="15032847" y="8496300"/>
            <a:ext cx="6629400" cy="6400800"/>
          </a:xfrm>
          <a:prstGeom prst="flowChartConnector">
            <a:avLst/>
          </a:prstGeom>
          <a:solidFill>
            <a:srgbClr val="EC27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81204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DDE2EAFD-E559-D448-EEE6-AB4CB6154AFC}"/>
              </a:ext>
            </a:extLst>
          </p:cNvPr>
          <p:cNvSpPr/>
          <p:nvPr userDrawn="1"/>
        </p:nvSpPr>
        <p:spPr>
          <a:xfrm>
            <a:off x="609600" y="571499"/>
            <a:ext cx="8153400" cy="762001"/>
          </a:xfrm>
          <a:prstGeom prst="rect">
            <a:avLst/>
          </a:prstGeom>
          <a:solidFill>
            <a:srgbClr val="203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B40CABB-C04C-79D2-6A4D-FEDF34EF7FA4}"/>
              </a:ext>
            </a:extLst>
          </p:cNvPr>
          <p:cNvSpPr/>
          <p:nvPr userDrawn="1"/>
        </p:nvSpPr>
        <p:spPr>
          <a:xfrm>
            <a:off x="571500" y="0"/>
            <a:ext cx="45719" cy="133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7131FE2-4A6D-66F2-9682-8613B81EB212}"/>
              </a:ext>
            </a:extLst>
          </p:cNvPr>
          <p:cNvSpPr/>
          <p:nvPr userDrawn="1"/>
        </p:nvSpPr>
        <p:spPr>
          <a:xfrm>
            <a:off x="17907000" y="0"/>
            <a:ext cx="45719" cy="133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34B9123-EB33-B872-2DD3-8657E31F3E10}"/>
              </a:ext>
            </a:extLst>
          </p:cNvPr>
          <p:cNvSpPr/>
          <p:nvPr userDrawn="1"/>
        </p:nvSpPr>
        <p:spPr>
          <a:xfrm rot="10800000" flipH="1" flipV="1">
            <a:off x="-59547" y="9669781"/>
            <a:ext cx="18407094" cy="45719"/>
          </a:xfrm>
          <a:prstGeom prst="rect">
            <a:avLst/>
          </a:prstGeom>
          <a:solidFill>
            <a:srgbClr val="EC272F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92BBEE5B-C209-8AA0-6573-7C9F1CAC9256}"/>
              </a:ext>
            </a:extLst>
          </p:cNvPr>
          <p:cNvSpPr/>
          <p:nvPr userDrawn="1"/>
        </p:nvSpPr>
        <p:spPr>
          <a:xfrm>
            <a:off x="-137162" y="266701"/>
            <a:ext cx="1295400" cy="1295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43E2F44-61CA-EFB0-0F03-2CEE121BEDE9}"/>
              </a:ext>
            </a:extLst>
          </p:cNvPr>
          <p:cNvSpPr/>
          <p:nvPr userDrawn="1"/>
        </p:nvSpPr>
        <p:spPr>
          <a:xfrm rot="14071644">
            <a:off x="17226327" y="9376122"/>
            <a:ext cx="1331896" cy="1821758"/>
          </a:xfrm>
          <a:prstGeom prst="rect">
            <a:avLst/>
          </a:prstGeom>
          <a:solidFill>
            <a:srgbClr val="EC27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879E81D9-61EC-6AB0-D0F6-0FB290E8DC07}"/>
              </a:ext>
            </a:extLst>
          </p:cNvPr>
          <p:cNvSpPr/>
          <p:nvPr userDrawn="1"/>
        </p:nvSpPr>
        <p:spPr>
          <a:xfrm>
            <a:off x="16611600" y="-266699"/>
            <a:ext cx="2087881" cy="1828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17" name="Picture 2" descr="Acerca de - Ministerio de la Mujer (MMUJER) - Organizaciones - Portal de  Datos Abiertos de la RD">
            <a:extLst>
              <a:ext uri="{FF2B5EF4-FFF2-40B4-BE49-F238E27FC236}">
                <a16:creationId xmlns:a16="http://schemas.microsoft.com/office/drawing/2014/main" id="{7D920E33-2DE5-EEFF-4CB4-01727D512B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1" y="38100"/>
            <a:ext cx="1444777" cy="93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ector 2"/>
          <p:cNvSpPr/>
          <p:nvPr userDrawn="1"/>
        </p:nvSpPr>
        <p:spPr>
          <a:xfrm>
            <a:off x="-627865" y="91436"/>
            <a:ext cx="1725941" cy="1645929"/>
          </a:xfrm>
          <a:prstGeom prst="flowChartConnector">
            <a:avLst/>
          </a:prstGeom>
          <a:solidFill>
            <a:srgbClr val="EC27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97174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467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15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782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21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-38100"/>
            <a:ext cx="18516600" cy="9372600"/>
          </a:xfrm>
          <a:prstGeom prst="rect">
            <a:avLst/>
          </a:prstGeom>
          <a:solidFill>
            <a:srgbClr val="203D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24C106E-C324-CCD0-3170-BDA7D8341F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7369036">
            <a:off x="7594676" y="-3542748"/>
            <a:ext cx="10461315" cy="10461315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948C41B4-A29B-3F0A-9AFD-88457D23DC8E}"/>
              </a:ext>
            </a:extLst>
          </p:cNvPr>
          <p:cNvSpPr txBox="1"/>
          <p:nvPr userDrawn="1"/>
        </p:nvSpPr>
        <p:spPr>
          <a:xfrm>
            <a:off x="1728008" y="4610100"/>
            <a:ext cx="7415992" cy="882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04"/>
              </a:lnSpc>
              <a:spcBef>
                <a:spcPct val="0"/>
              </a:spcBef>
            </a:pPr>
            <a:r>
              <a:rPr lang="en-US" sz="5000" b="0" u="none" spc="-144" dirty="0">
                <a:solidFill>
                  <a:srgbClr val="FFFFFF"/>
                </a:solidFill>
                <a:latin typeface="Century Gothic" panose="020B0502020202020204" pitchFamily="34" charset="0"/>
              </a:rPr>
              <a:t>BLOQUE: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0E49575-75DA-BE94-55F7-BACB4960E683}"/>
              </a:ext>
            </a:extLst>
          </p:cNvPr>
          <p:cNvSpPr/>
          <p:nvPr userDrawn="1"/>
        </p:nvSpPr>
        <p:spPr>
          <a:xfrm>
            <a:off x="0" y="9387478"/>
            <a:ext cx="18288000" cy="8995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C297E85-5371-1412-1171-4BB08F7C2D1D}"/>
              </a:ext>
            </a:extLst>
          </p:cNvPr>
          <p:cNvSpPr/>
          <p:nvPr userDrawn="1"/>
        </p:nvSpPr>
        <p:spPr>
          <a:xfrm>
            <a:off x="1368187" y="4762500"/>
            <a:ext cx="232013" cy="1594204"/>
          </a:xfrm>
          <a:prstGeom prst="rect">
            <a:avLst/>
          </a:prstGeom>
          <a:solidFill>
            <a:srgbClr val="EC272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DDE2EAFD-E559-D448-EEE6-AB4CB6154AFC}"/>
              </a:ext>
            </a:extLst>
          </p:cNvPr>
          <p:cNvSpPr/>
          <p:nvPr userDrawn="1"/>
        </p:nvSpPr>
        <p:spPr>
          <a:xfrm>
            <a:off x="609600" y="0"/>
            <a:ext cx="17678400" cy="1333500"/>
          </a:xfrm>
          <a:prstGeom prst="rect">
            <a:avLst/>
          </a:prstGeom>
          <a:solidFill>
            <a:srgbClr val="203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43E2F44-61CA-EFB0-0F03-2CEE121BEDE9}"/>
              </a:ext>
            </a:extLst>
          </p:cNvPr>
          <p:cNvSpPr/>
          <p:nvPr userDrawn="1"/>
        </p:nvSpPr>
        <p:spPr>
          <a:xfrm>
            <a:off x="0" y="0"/>
            <a:ext cx="609600" cy="1333500"/>
          </a:xfrm>
          <a:prstGeom prst="rect">
            <a:avLst/>
          </a:prstGeom>
          <a:solidFill>
            <a:srgbClr val="EC27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B40CABB-C04C-79D2-6A4D-FEDF34EF7FA4}"/>
              </a:ext>
            </a:extLst>
          </p:cNvPr>
          <p:cNvSpPr/>
          <p:nvPr userDrawn="1"/>
        </p:nvSpPr>
        <p:spPr>
          <a:xfrm>
            <a:off x="571500" y="0"/>
            <a:ext cx="45719" cy="133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7131FE2-4A6D-66F2-9682-8613B81EB212}"/>
              </a:ext>
            </a:extLst>
          </p:cNvPr>
          <p:cNvSpPr/>
          <p:nvPr userDrawn="1"/>
        </p:nvSpPr>
        <p:spPr>
          <a:xfrm>
            <a:off x="17907000" y="0"/>
            <a:ext cx="45719" cy="133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34B9123-EB33-B872-2DD3-8657E31F3E10}"/>
              </a:ext>
            </a:extLst>
          </p:cNvPr>
          <p:cNvSpPr/>
          <p:nvPr userDrawn="1"/>
        </p:nvSpPr>
        <p:spPr>
          <a:xfrm rot="10800000" flipH="1" flipV="1">
            <a:off x="-59547" y="9822180"/>
            <a:ext cx="18407094" cy="45719"/>
          </a:xfrm>
          <a:prstGeom prst="rect">
            <a:avLst/>
          </a:prstGeom>
          <a:solidFill>
            <a:srgbClr val="EC272F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8518F33D-3D3C-AC9E-97E8-9C4A61077DF9}"/>
              </a:ext>
            </a:extLst>
          </p:cNvPr>
          <p:cNvSpPr/>
          <p:nvPr userDrawn="1"/>
        </p:nvSpPr>
        <p:spPr>
          <a:xfrm>
            <a:off x="14935200" y="8801100"/>
            <a:ext cx="5562600" cy="457200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onector 1"/>
          <p:cNvSpPr/>
          <p:nvPr userDrawn="1"/>
        </p:nvSpPr>
        <p:spPr>
          <a:xfrm>
            <a:off x="14935200" y="8763000"/>
            <a:ext cx="6629400" cy="6400800"/>
          </a:xfrm>
          <a:prstGeom prst="flowChartConnector">
            <a:avLst/>
          </a:prstGeom>
          <a:solidFill>
            <a:srgbClr val="EC27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DDE2EAFD-E559-D448-EEE6-AB4CB6154AFC}"/>
              </a:ext>
            </a:extLst>
          </p:cNvPr>
          <p:cNvSpPr/>
          <p:nvPr userDrawn="1"/>
        </p:nvSpPr>
        <p:spPr>
          <a:xfrm>
            <a:off x="609600" y="571499"/>
            <a:ext cx="8153400" cy="762001"/>
          </a:xfrm>
          <a:prstGeom prst="rect">
            <a:avLst/>
          </a:prstGeom>
          <a:solidFill>
            <a:srgbClr val="203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B40CABB-C04C-79D2-6A4D-FEDF34EF7FA4}"/>
              </a:ext>
            </a:extLst>
          </p:cNvPr>
          <p:cNvSpPr/>
          <p:nvPr userDrawn="1"/>
        </p:nvSpPr>
        <p:spPr>
          <a:xfrm>
            <a:off x="571500" y="0"/>
            <a:ext cx="45719" cy="133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7131FE2-4A6D-66F2-9682-8613B81EB212}"/>
              </a:ext>
            </a:extLst>
          </p:cNvPr>
          <p:cNvSpPr/>
          <p:nvPr userDrawn="1"/>
        </p:nvSpPr>
        <p:spPr>
          <a:xfrm>
            <a:off x="17907000" y="0"/>
            <a:ext cx="45719" cy="133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34B9123-EB33-B872-2DD3-8657E31F3E10}"/>
              </a:ext>
            </a:extLst>
          </p:cNvPr>
          <p:cNvSpPr/>
          <p:nvPr userDrawn="1"/>
        </p:nvSpPr>
        <p:spPr>
          <a:xfrm rot="10800000" flipH="1" flipV="1">
            <a:off x="-59547" y="9867900"/>
            <a:ext cx="18407094" cy="45719"/>
          </a:xfrm>
          <a:prstGeom prst="rect">
            <a:avLst/>
          </a:prstGeom>
          <a:solidFill>
            <a:srgbClr val="EC272F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92BBEE5B-C209-8AA0-6573-7C9F1CAC9256}"/>
              </a:ext>
            </a:extLst>
          </p:cNvPr>
          <p:cNvSpPr/>
          <p:nvPr userDrawn="1"/>
        </p:nvSpPr>
        <p:spPr>
          <a:xfrm>
            <a:off x="-137162" y="266701"/>
            <a:ext cx="1295400" cy="1295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43E2F44-61CA-EFB0-0F03-2CEE121BEDE9}"/>
              </a:ext>
            </a:extLst>
          </p:cNvPr>
          <p:cNvSpPr/>
          <p:nvPr userDrawn="1"/>
        </p:nvSpPr>
        <p:spPr>
          <a:xfrm rot="14071644">
            <a:off x="17226327" y="9376122"/>
            <a:ext cx="1331896" cy="1821758"/>
          </a:xfrm>
          <a:prstGeom prst="rect">
            <a:avLst/>
          </a:prstGeom>
          <a:solidFill>
            <a:srgbClr val="EC27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879E81D9-61EC-6AB0-D0F6-0FB290E8DC07}"/>
              </a:ext>
            </a:extLst>
          </p:cNvPr>
          <p:cNvSpPr/>
          <p:nvPr userDrawn="1"/>
        </p:nvSpPr>
        <p:spPr>
          <a:xfrm>
            <a:off x="16611600" y="-266699"/>
            <a:ext cx="2087881" cy="1828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3" name="Conector 2"/>
          <p:cNvSpPr/>
          <p:nvPr userDrawn="1"/>
        </p:nvSpPr>
        <p:spPr>
          <a:xfrm>
            <a:off x="-627865" y="135526"/>
            <a:ext cx="1615446" cy="1557750"/>
          </a:xfrm>
          <a:prstGeom prst="flowChartConnector">
            <a:avLst/>
          </a:prstGeom>
          <a:solidFill>
            <a:srgbClr val="EC27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2105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BB40CABB-C04C-79D2-6A4D-FEDF34EF7FA4}"/>
              </a:ext>
            </a:extLst>
          </p:cNvPr>
          <p:cNvSpPr/>
          <p:nvPr userDrawn="1"/>
        </p:nvSpPr>
        <p:spPr>
          <a:xfrm>
            <a:off x="571500" y="0"/>
            <a:ext cx="45719" cy="133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7131FE2-4A6D-66F2-9682-8613B81EB212}"/>
              </a:ext>
            </a:extLst>
          </p:cNvPr>
          <p:cNvSpPr/>
          <p:nvPr userDrawn="1"/>
        </p:nvSpPr>
        <p:spPr>
          <a:xfrm>
            <a:off x="17907000" y="0"/>
            <a:ext cx="45719" cy="133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34B9123-EB33-B872-2DD3-8657E31F3E10}"/>
              </a:ext>
            </a:extLst>
          </p:cNvPr>
          <p:cNvSpPr/>
          <p:nvPr userDrawn="1"/>
        </p:nvSpPr>
        <p:spPr>
          <a:xfrm rot="10800000" flipH="1" flipV="1">
            <a:off x="-59547" y="9822180"/>
            <a:ext cx="18407094" cy="45719"/>
          </a:xfrm>
          <a:prstGeom prst="rect">
            <a:avLst/>
          </a:prstGeom>
          <a:solidFill>
            <a:srgbClr val="EC272F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43E2F44-61CA-EFB0-0F03-2CEE121BEDE9}"/>
              </a:ext>
            </a:extLst>
          </p:cNvPr>
          <p:cNvSpPr/>
          <p:nvPr userDrawn="1"/>
        </p:nvSpPr>
        <p:spPr>
          <a:xfrm rot="14071644">
            <a:off x="17226327" y="9376122"/>
            <a:ext cx="1331896" cy="1821758"/>
          </a:xfrm>
          <a:prstGeom prst="rect">
            <a:avLst/>
          </a:prstGeom>
          <a:solidFill>
            <a:srgbClr val="EC27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879E81D9-61EC-6AB0-D0F6-0FB290E8DC07}"/>
              </a:ext>
            </a:extLst>
          </p:cNvPr>
          <p:cNvSpPr/>
          <p:nvPr userDrawn="1"/>
        </p:nvSpPr>
        <p:spPr>
          <a:xfrm>
            <a:off x="16611600" y="-266699"/>
            <a:ext cx="2087881" cy="1828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3" name="Rectángulo redondeado 6">
            <a:extLst>
              <a:ext uri="{FF2B5EF4-FFF2-40B4-BE49-F238E27FC236}">
                <a16:creationId xmlns:a16="http://schemas.microsoft.com/office/drawing/2014/main" id="{DE2B7086-D05F-8AFD-1F53-F8F02F45FF3E}"/>
              </a:ext>
            </a:extLst>
          </p:cNvPr>
          <p:cNvSpPr/>
          <p:nvPr userDrawn="1"/>
        </p:nvSpPr>
        <p:spPr>
          <a:xfrm>
            <a:off x="1599591" y="571499"/>
            <a:ext cx="7566962" cy="884856"/>
          </a:xfrm>
          <a:prstGeom prst="roundRect">
            <a:avLst>
              <a:gd name="adj" fmla="val 42593"/>
            </a:avLst>
          </a:prstGeom>
          <a:solidFill>
            <a:srgbClr val="203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2" name="Conector 1"/>
          <p:cNvSpPr/>
          <p:nvPr userDrawn="1"/>
        </p:nvSpPr>
        <p:spPr>
          <a:xfrm>
            <a:off x="356046" y="522905"/>
            <a:ext cx="968436" cy="933450"/>
          </a:xfrm>
          <a:prstGeom prst="flowChartConnector">
            <a:avLst/>
          </a:prstGeom>
          <a:solidFill>
            <a:srgbClr val="EC27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8309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86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724394D-D612-A539-5FE5-034ED3F77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942526-B0C9-03D4-7EF8-F9F8D341D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C8EA8E-9520-0BB7-CA00-91197DF636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61039-B9B9-42EF-8FFB-B07009552BA8}" type="datetimeFigureOut">
              <a:rPr lang="es-ES" smtClean="0"/>
              <a:t>19/03/2024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396727-EF8C-BA12-D986-9E67F739F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E59FA2-B8F6-567D-3BFE-0B3C2E5691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86358-36CE-482E-BF50-764C43A343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2977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24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ángulo 59"/>
          <p:cNvSpPr/>
          <p:nvPr/>
        </p:nvSpPr>
        <p:spPr>
          <a:xfrm>
            <a:off x="-119094" y="0"/>
            <a:ext cx="18288000" cy="10287000"/>
          </a:xfrm>
          <a:prstGeom prst="rect">
            <a:avLst/>
          </a:prstGeom>
          <a:solidFill>
            <a:srgbClr val="203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sp>
        <p:nvSpPr>
          <p:cNvPr id="1028" name="Rectángulo 1027">
            <a:extLst>
              <a:ext uri="{FF2B5EF4-FFF2-40B4-BE49-F238E27FC236}">
                <a16:creationId xmlns:a16="http://schemas.microsoft.com/office/drawing/2014/main" id="{EECF86CE-5CA1-6F67-4181-1FE2A6EC8D8F}"/>
              </a:ext>
            </a:extLst>
          </p:cNvPr>
          <p:cNvSpPr/>
          <p:nvPr/>
        </p:nvSpPr>
        <p:spPr>
          <a:xfrm>
            <a:off x="0" y="495300"/>
            <a:ext cx="18407094" cy="151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3" name="Conector recto 62">
            <a:extLst>
              <a:ext uri="{FF2B5EF4-FFF2-40B4-BE49-F238E27FC236}">
                <a16:creationId xmlns:a16="http://schemas.microsoft.com/office/drawing/2014/main" id="{CDF5CE3C-91E3-6F04-D79A-D9C8D8F180C2}"/>
              </a:ext>
            </a:extLst>
          </p:cNvPr>
          <p:cNvCxnSpPr>
            <a:cxnSpLocks/>
          </p:cNvCxnSpPr>
          <p:nvPr/>
        </p:nvCxnSpPr>
        <p:spPr>
          <a:xfrm>
            <a:off x="-119094" y="785964"/>
            <a:ext cx="18407094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TextBox 3"/>
          <p:cNvSpPr txBox="1"/>
          <p:nvPr/>
        </p:nvSpPr>
        <p:spPr>
          <a:xfrm>
            <a:off x="974921" y="2107860"/>
            <a:ext cx="7725342" cy="2627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57"/>
              </a:lnSpc>
            </a:pPr>
            <a:r>
              <a:rPr lang="es-DO" sz="9399" spc="-187" dirty="0">
                <a:solidFill>
                  <a:srgbClr val="FFFFFF"/>
                </a:solidFill>
                <a:latin typeface="HK Grotesk Medium Bold"/>
              </a:rPr>
              <a:t>Medición de Satisfacción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61539" y="6866200"/>
            <a:ext cx="7725342" cy="488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779"/>
              </a:lnSpc>
              <a:spcBef>
                <a:spcPct val="0"/>
              </a:spcBef>
            </a:pPr>
            <a:r>
              <a:rPr lang="es-DO" sz="3200" b="1" u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Ministerio de la Mujer</a:t>
            </a:r>
          </a:p>
        </p:txBody>
      </p:sp>
      <p:sp>
        <p:nvSpPr>
          <p:cNvPr id="59" name="Elipse 58">
            <a:extLst>
              <a:ext uri="{FF2B5EF4-FFF2-40B4-BE49-F238E27FC236}">
                <a16:creationId xmlns:a16="http://schemas.microsoft.com/office/drawing/2014/main" id="{3A438DC4-0BC2-F66F-4BB7-A37D47309DCD}"/>
              </a:ext>
            </a:extLst>
          </p:cNvPr>
          <p:cNvSpPr/>
          <p:nvPr/>
        </p:nvSpPr>
        <p:spPr>
          <a:xfrm>
            <a:off x="-884798" y="8348760"/>
            <a:ext cx="3780398" cy="33615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72" name="Rectángulo 71">
            <a:extLst>
              <a:ext uri="{FF2B5EF4-FFF2-40B4-BE49-F238E27FC236}">
                <a16:creationId xmlns:a16="http://schemas.microsoft.com/office/drawing/2014/main" id="{CDF159F5-CFED-B504-F893-E2DD9B0679BC}"/>
              </a:ext>
            </a:extLst>
          </p:cNvPr>
          <p:cNvSpPr/>
          <p:nvPr/>
        </p:nvSpPr>
        <p:spPr>
          <a:xfrm>
            <a:off x="522435" y="2280853"/>
            <a:ext cx="232013" cy="1594204"/>
          </a:xfrm>
          <a:prstGeom prst="rect">
            <a:avLst/>
          </a:prstGeom>
          <a:solidFill>
            <a:srgbClr val="EC272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5" name="Rectángulo: esquinas redondeadas 74">
            <a:extLst>
              <a:ext uri="{FF2B5EF4-FFF2-40B4-BE49-F238E27FC236}">
                <a16:creationId xmlns:a16="http://schemas.microsoft.com/office/drawing/2014/main" id="{EC49E200-F241-458F-0CDE-8B85E1BEC41F}"/>
              </a:ext>
            </a:extLst>
          </p:cNvPr>
          <p:cNvSpPr/>
          <p:nvPr/>
        </p:nvSpPr>
        <p:spPr>
          <a:xfrm>
            <a:off x="754448" y="7568095"/>
            <a:ext cx="5417752" cy="56728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MX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Octubre-Diciembre, 2023</a:t>
            </a:r>
          </a:p>
        </p:txBody>
      </p:sp>
      <p:sp>
        <p:nvSpPr>
          <p:cNvPr id="66" name="TextBox 7"/>
          <p:cNvSpPr txBox="1"/>
          <p:nvPr/>
        </p:nvSpPr>
        <p:spPr>
          <a:xfrm>
            <a:off x="861539" y="4497263"/>
            <a:ext cx="10172409" cy="23032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186"/>
              </a:lnSpc>
            </a:pPr>
            <a:r>
              <a:rPr lang="es-DO" sz="4000" spc="-176" dirty="0">
                <a:solidFill>
                  <a:srgbClr val="FFFFFF"/>
                </a:solidFill>
                <a:latin typeface="HK Grotesk Medium Bold"/>
              </a:rPr>
              <a:t>Monitoreo</a:t>
            </a:r>
            <a:r>
              <a:rPr lang="en-US" sz="4000" spc="-176" dirty="0">
                <a:solidFill>
                  <a:srgbClr val="FFFFFF"/>
                </a:solidFill>
                <a:latin typeface="HK Grotesk Medium Bold"/>
              </a:rPr>
              <a:t> de la </a:t>
            </a:r>
          </a:p>
          <a:p>
            <a:pPr>
              <a:lnSpc>
                <a:spcPts val="6186"/>
              </a:lnSpc>
            </a:pPr>
            <a:r>
              <a:rPr lang="en-US" sz="4000" spc="-176" dirty="0">
                <a:solidFill>
                  <a:srgbClr val="FFFFFF"/>
                </a:solidFill>
                <a:latin typeface="HK Grotesk Medium Bold"/>
              </a:rPr>
              <a:t>CARTA COMPROMISO AL CIUDADANO Y CIUDADANA</a:t>
            </a:r>
          </a:p>
        </p:txBody>
      </p:sp>
      <p:pic>
        <p:nvPicPr>
          <p:cNvPr id="64" name="Picture 2" descr="Acerca de - Ministerio de la Mujer (MMUJER) - Organizaciones - Portal de  Datos Abiertos de la RD">
            <a:extLst>
              <a:ext uri="{FF2B5EF4-FFF2-40B4-BE49-F238E27FC236}">
                <a16:creationId xmlns:a16="http://schemas.microsoft.com/office/drawing/2014/main" id="{74B60E72-07ED-33D6-235C-16BC5BD31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572500"/>
            <a:ext cx="2339751" cy="151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6">
            <a:extLst>
              <a:ext uri="{FF2B5EF4-FFF2-40B4-BE49-F238E27FC236}">
                <a16:creationId xmlns:a16="http://schemas.microsoft.com/office/drawing/2014/main" id="{6751AAEC-F66D-9371-55CE-F4A5442B47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133" y="2242753"/>
            <a:ext cx="6480973" cy="59122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8E72C985-F5FB-BDF8-5C48-9E9FE0F6F950}"/>
              </a:ext>
            </a:extLst>
          </p:cNvPr>
          <p:cNvSpPr/>
          <p:nvPr/>
        </p:nvSpPr>
        <p:spPr>
          <a:xfrm>
            <a:off x="16560893" y="-228548"/>
            <a:ext cx="1949555" cy="18669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DB1415F-03D9-F7AD-2C11-DE53447D34F1}"/>
              </a:ext>
            </a:extLst>
          </p:cNvPr>
          <p:cNvSpPr txBox="1"/>
          <p:nvPr/>
        </p:nvSpPr>
        <p:spPr>
          <a:xfrm>
            <a:off x="730191" y="201191"/>
            <a:ext cx="15721977" cy="1139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1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NIVEL DE SATISFACCIÓN </a:t>
            </a:r>
          </a:p>
          <a:p>
            <a:r>
              <a:rPr lang="es-ES" sz="2801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SEGÚN ESTÁNDARES DE LA CARTA COMPROMISO AL CIUDADANO  Y CIUDADANA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315643B-7E3C-3669-0568-391BA47D5F62}"/>
              </a:ext>
            </a:extLst>
          </p:cNvPr>
          <p:cNvSpPr txBox="1"/>
          <p:nvPr/>
        </p:nvSpPr>
        <p:spPr>
          <a:xfrm>
            <a:off x="730193" y="1441055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COMPARATIVO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556517"/>
              </p:ext>
            </p:extLst>
          </p:nvPr>
        </p:nvGraphicFramePr>
        <p:xfrm>
          <a:off x="1453271" y="2247901"/>
          <a:ext cx="15381457" cy="49529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99929">
                  <a:extLst>
                    <a:ext uri="{9D8B030D-6E8A-4147-A177-3AD203B41FA5}">
                      <a16:colId xmlns:a16="http://schemas.microsoft.com/office/drawing/2014/main" val="2624235952"/>
                    </a:ext>
                  </a:extLst>
                </a:gridCol>
                <a:gridCol w="4542782">
                  <a:extLst>
                    <a:ext uri="{9D8B030D-6E8A-4147-A177-3AD203B41FA5}">
                      <a16:colId xmlns:a16="http://schemas.microsoft.com/office/drawing/2014/main" val="2642296007"/>
                    </a:ext>
                  </a:extLst>
                </a:gridCol>
                <a:gridCol w="1912916">
                  <a:extLst>
                    <a:ext uri="{9D8B030D-6E8A-4147-A177-3AD203B41FA5}">
                      <a16:colId xmlns:a16="http://schemas.microsoft.com/office/drawing/2014/main" val="4136889996"/>
                    </a:ext>
                  </a:extLst>
                </a:gridCol>
                <a:gridCol w="1911549">
                  <a:extLst>
                    <a:ext uri="{9D8B030D-6E8A-4147-A177-3AD203B41FA5}">
                      <a16:colId xmlns:a16="http://schemas.microsoft.com/office/drawing/2014/main" val="3793349198"/>
                    </a:ext>
                  </a:extLst>
                </a:gridCol>
                <a:gridCol w="1914281">
                  <a:extLst>
                    <a:ext uri="{9D8B030D-6E8A-4147-A177-3AD203B41FA5}">
                      <a16:colId xmlns:a16="http://schemas.microsoft.com/office/drawing/2014/main" val="1487162545"/>
                    </a:ext>
                  </a:extLst>
                </a:gridCol>
              </a:tblGrid>
              <a:tr h="47946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Servicios</a:t>
                      </a:r>
                      <a:endParaRPr lang="es-ES" sz="2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D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Atributos de Calidad</a:t>
                      </a:r>
                      <a:endParaRPr lang="es-ES" sz="2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D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Estándar </a:t>
                      </a:r>
                      <a:endParaRPr lang="es-ES" sz="2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D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Obtenido</a:t>
                      </a:r>
                      <a:endParaRPr lang="es-ES" sz="2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D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GAP</a:t>
                      </a:r>
                      <a:endParaRPr lang="es-ES" sz="2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D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532886"/>
                  </a:ext>
                </a:extLst>
              </a:tr>
              <a:tr h="637858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S" sz="2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Asesoría Legal</a:t>
                      </a:r>
                      <a:endParaRPr lang="es-ES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2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Amabilidad y cortesía</a:t>
                      </a:r>
                      <a:endParaRPr lang="es-ES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90.0%</a:t>
                      </a:r>
                      <a:endParaRPr lang="es-ES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98.9%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988837"/>
                  </a:ext>
                </a:extLst>
              </a:tr>
              <a:tr h="47946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2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Discreción</a:t>
                      </a:r>
                      <a:endParaRPr lang="es-ES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90.0%</a:t>
                      </a:r>
                      <a:endParaRPr lang="es-ES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98.3%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645571"/>
                  </a:ext>
                </a:extLst>
              </a:tr>
              <a:tr h="47946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2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Profesionalidad del personal</a:t>
                      </a:r>
                      <a:endParaRPr lang="es-ES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90.0%</a:t>
                      </a:r>
                      <a:endParaRPr lang="es-ES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98.3%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758961"/>
                  </a:ext>
                </a:extLst>
              </a:tr>
              <a:tr h="47946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S" sz="2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Asistencia Psicológica</a:t>
                      </a:r>
                      <a:endParaRPr lang="es-ES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2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Amabilidad y cortesía</a:t>
                      </a:r>
                      <a:endParaRPr lang="es-ES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90.0%</a:t>
                      </a:r>
                      <a:endParaRPr lang="es-ES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97.9%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836462"/>
                  </a:ext>
                </a:extLst>
              </a:tr>
              <a:tr h="47946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2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Discreción</a:t>
                      </a:r>
                      <a:endParaRPr lang="es-ES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90.0%</a:t>
                      </a:r>
                      <a:endParaRPr lang="es-ES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717935"/>
                  </a:ext>
                </a:extLst>
              </a:tr>
              <a:tr h="47946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2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Profesionalidad del personal</a:t>
                      </a:r>
                      <a:endParaRPr lang="es-ES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90.0%</a:t>
                      </a:r>
                      <a:endParaRPr lang="es-ES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791365"/>
                  </a:ext>
                </a:extLst>
              </a:tr>
              <a:tr h="47946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S" sz="2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Acciones Formativas y Sensibilización</a:t>
                      </a:r>
                      <a:endParaRPr lang="es-ES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2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Amabilidad y cortesía</a:t>
                      </a:r>
                      <a:endParaRPr lang="es-ES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90.0%</a:t>
                      </a:r>
                      <a:endParaRPr lang="es-ES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142824"/>
                  </a:ext>
                </a:extLst>
              </a:tr>
              <a:tr h="47946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2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Fiabilidad</a:t>
                      </a:r>
                      <a:endParaRPr lang="es-ES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90.0%</a:t>
                      </a:r>
                      <a:endParaRPr lang="es-ES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96.5%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448740"/>
                  </a:ext>
                </a:extLst>
              </a:tr>
              <a:tr h="47946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2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Accesibilidad</a:t>
                      </a:r>
                      <a:endParaRPr lang="es-ES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90.0%</a:t>
                      </a:r>
                      <a:endParaRPr lang="es-ES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94.7%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642257"/>
                  </a:ext>
                </a:extLst>
              </a:tr>
            </a:tbl>
          </a:graphicData>
        </a:graphic>
      </p:graphicFrame>
      <p:pic>
        <p:nvPicPr>
          <p:cNvPr id="5" name="Picture 2" descr="Acerca de - Ministerio de la Mujer (MMUJER) - Organizaciones - Portal de  Datos Abiertos de la RD">
            <a:extLst>
              <a:ext uri="{FF2B5EF4-FFF2-40B4-BE49-F238E27FC236}">
                <a16:creationId xmlns:a16="http://schemas.microsoft.com/office/drawing/2014/main" id="{723B71CF-8AAC-904C-227A-5F068F726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0200" y="38100"/>
            <a:ext cx="1561524" cy="101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C51C479-CF5B-408D-B735-63C495B4E8C4}"/>
              </a:ext>
            </a:extLst>
          </p:cNvPr>
          <p:cNvSpPr txBox="1"/>
          <p:nvPr/>
        </p:nvSpPr>
        <p:spPr>
          <a:xfrm>
            <a:off x="1453270" y="7613488"/>
            <a:ext cx="1538145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acuerdo a los estándares planteados en la Carta Compromiso al Ciudadano y Ciudadana, el Ministerio de la Mujer superó los estándares de cada atributo de calidad en todos los servicios evaluados durante el trimestre octubre -diciembre de 2023.  La mayor satisfacción de los usuarios y usuarias se observa en la discreción y profesionalidad del personal en el servicio de Asistencia Psicológica, amabilidad y cortesía en las Acciones Formativas y Asesoría Legal.</a:t>
            </a:r>
          </a:p>
        </p:txBody>
      </p:sp>
      <p:pic>
        <p:nvPicPr>
          <p:cNvPr id="9" name="Imagen 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0421CA4A-988B-4A55-BBEE-5BFC374D8A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8445" y="8696449"/>
            <a:ext cx="1949555" cy="109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301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52BD537-ECA8-78A4-9C9E-EAFD5F9C6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102013"/>
            <a:ext cx="6990236" cy="4544568"/>
          </a:xfrm>
          <a:prstGeom prst="rect">
            <a:avLst/>
          </a:prstGeom>
        </p:spPr>
      </p:pic>
      <p:sp>
        <p:nvSpPr>
          <p:cNvPr id="23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08692" y="3559302"/>
            <a:ext cx="4882642" cy="27432"/>
          </a:xfrm>
          <a:custGeom>
            <a:avLst/>
            <a:gdLst>
              <a:gd name="connsiteX0" fmla="*/ 0 w 4882642"/>
              <a:gd name="connsiteY0" fmla="*/ 0 h 27432"/>
              <a:gd name="connsiteX1" fmla="*/ 648694 w 4882642"/>
              <a:gd name="connsiteY1" fmla="*/ 0 h 27432"/>
              <a:gd name="connsiteX2" fmla="*/ 1199735 w 4882642"/>
              <a:gd name="connsiteY2" fmla="*/ 0 h 27432"/>
              <a:gd name="connsiteX3" fmla="*/ 1799602 w 4882642"/>
              <a:gd name="connsiteY3" fmla="*/ 0 h 27432"/>
              <a:gd name="connsiteX4" fmla="*/ 2545949 w 4882642"/>
              <a:gd name="connsiteY4" fmla="*/ 0 h 27432"/>
              <a:gd name="connsiteX5" fmla="*/ 3194643 w 4882642"/>
              <a:gd name="connsiteY5" fmla="*/ 0 h 27432"/>
              <a:gd name="connsiteX6" fmla="*/ 3794510 w 4882642"/>
              <a:gd name="connsiteY6" fmla="*/ 0 h 27432"/>
              <a:gd name="connsiteX7" fmla="*/ 4882642 w 4882642"/>
              <a:gd name="connsiteY7" fmla="*/ 0 h 27432"/>
              <a:gd name="connsiteX8" fmla="*/ 4882642 w 4882642"/>
              <a:gd name="connsiteY8" fmla="*/ 27432 h 27432"/>
              <a:gd name="connsiteX9" fmla="*/ 4185122 w 4882642"/>
              <a:gd name="connsiteY9" fmla="*/ 27432 h 27432"/>
              <a:gd name="connsiteX10" fmla="*/ 3585254 w 4882642"/>
              <a:gd name="connsiteY10" fmla="*/ 27432 h 27432"/>
              <a:gd name="connsiteX11" fmla="*/ 2790081 w 4882642"/>
              <a:gd name="connsiteY11" fmla="*/ 27432 h 27432"/>
              <a:gd name="connsiteX12" fmla="*/ 2141387 w 4882642"/>
              <a:gd name="connsiteY12" fmla="*/ 27432 h 27432"/>
              <a:gd name="connsiteX13" fmla="*/ 1590346 w 4882642"/>
              <a:gd name="connsiteY13" fmla="*/ 27432 h 27432"/>
              <a:gd name="connsiteX14" fmla="*/ 844000 w 4882642"/>
              <a:gd name="connsiteY14" fmla="*/ 27432 h 27432"/>
              <a:gd name="connsiteX15" fmla="*/ 0 w 4882642"/>
              <a:gd name="connsiteY15" fmla="*/ 27432 h 27432"/>
              <a:gd name="connsiteX16" fmla="*/ 0 w 4882642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82642" h="27432" fill="none" extrusionOk="0">
                <a:moveTo>
                  <a:pt x="0" y="0"/>
                </a:moveTo>
                <a:cubicBezTo>
                  <a:pt x="283896" y="15806"/>
                  <a:pt x="476914" y="-5705"/>
                  <a:pt x="648694" y="0"/>
                </a:cubicBezTo>
                <a:cubicBezTo>
                  <a:pt x="820474" y="5705"/>
                  <a:pt x="992491" y="-2560"/>
                  <a:pt x="1199735" y="0"/>
                </a:cubicBezTo>
                <a:cubicBezTo>
                  <a:pt x="1406979" y="2560"/>
                  <a:pt x="1535106" y="-12373"/>
                  <a:pt x="1799602" y="0"/>
                </a:cubicBezTo>
                <a:cubicBezTo>
                  <a:pt x="2064098" y="12373"/>
                  <a:pt x="2220857" y="34016"/>
                  <a:pt x="2545949" y="0"/>
                </a:cubicBezTo>
                <a:cubicBezTo>
                  <a:pt x="2871041" y="-34016"/>
                  <a:pt x="2930967" y="-6551"/>
                  <a:pt x="3194643" y="0"/>
                </a:cubicBezTo>
                <a:cubicBezTo>
                  <a:pt x="3458319" y="6551"/>
                  <a:pt x="3590719" y="-27970"/>
                  <a:pt x="3794510" y="0"/>
                </a:cubicBezTo>
                <a:cubicBezTo>
                  <a:pt x="3998301" y="27970"/>
                  <a:pt x="4343090" y="-39667"/>
                  <a:pt x="4882642" y="0"/>
                </a:cubicBezTo>
                <a:cubicBezTo>
                  <a:pt x="4881669" y="8304"/>
                  <a:pt x="4882164" y="21512"/>
                  <a:pt x="4882642" y="27432"/>
                </a:cubicBezTo>
                <a:cubicBezTo>
                  <a:pt x="4608564" y="7308"/>
                  <a:pt x="4394312" y="56256"/>
                  <a:pt x="4185122" y="27432"/>
                </a:cubicBezTo>
                <a:cubicBezTo>
                  <a:pt x="3975932" y="-1392"/>
                  <a:pt x="3827783" y="51583"/>
                  <a:pt x="3585254" y="27432"/>
                </a:cubicBezTo>
                <a:cubicBezTo>
                  <a:pt x="3342725" y="3281"/>
                  <a:pt x="3165015" y="17373"/>
                  <a:pt x="2790081" y="27432"/>
                </a:cubicBezTo>
                <a:cubicBezTo>
                  <a:pt x="2415147" y="37491"/>
                  <a:pt x="2453830" y="6816"/>
                  <a:pt x="2141387" y="27432"/>
                </a:cubicBezTo>
                <a:cubicBezTo>
                  <a:pt x="1828944" y="48048"/>
                  <a:pt x="1774219" y="17790"/>
                  <a:pt x="1590346" y="27432"/>
                </a:cubicBezTo>
                <a:cubicBezTo>
                  <a:pt x="1406473" y="37074"/>
                  <a:pt x="1200327" y="18527"/>
                  <a:pt x="844000" y="27432"/>
                </a:cubicBezTo>
                <a:cubicBezTo>
                  <a:pt x="487673" y="36337"/>
                  <a:pt x="322314" y="2648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882642" h="27432" stroke="0" extrusionOk="0">
                <a:moveTo>
                  <a:pt x="0" y="0"/>
                </a:moveTo>
                <a:cubicBezTo>
                  <a:pt x="238803" y="9040"/>
                  <a:pt x="494861" y="-4831"/>
                  <a:pt x="648694" y="0"/>
                </a:cubicBezTo>
                <a:cubicBezTo>
                  <a:pt x="802527" y="4831"/>
                  <a:pt x="991643" y="12575"/>
                  <a:pt x="1199735" y="0"/>
                </a:cubicBezTo>
                <a:cubicBezTo>
                  <a:pt x="1407827" y="-12575"/>
                  <a:pt x="1757315" y="9056"/>
                  <a:pt x="1994908" y="0"/>
                </a:cubicBezTo>
                <a:cubicBezTo>
                  <a:pt x="2232501" y="-9056"/>
                  <a:pt x="2370188" y="18797"/>
                  <a:pt x="2643602" y="0"/>
                </a:cubicBezTo>
                <a:cubicBezTo>
                  <a:pt x="2917016" y="-18797"/>
                  <a:pt x="3036387" y="10091"/>
                  <a:pt x="3292296" y="0"/>
                </a:cubicBezTo>
                <a:cubicBezTo>
                  <a:pt x="3548205" y="-10091"/>
                  <a:pt x="3892824" y="6516"/>
                  <a:pt x="4087469" y="0"/>
                </a:cubicBezTo>
                <a:cubicBezTo>
                  <a:pt x="4282114" y="-6516"/>
                  <a:pt x="4487997" y="-16222"/>
                  <a:pt x="4882642" y="0"/>
                </a:cubicBezTo>
                <a:cubicBezTo>
                  <a:pt x="4883127" y="9333"/>
                  <a:pt x="4883920" y="19699"/>
                  <a:pt x="4882642" y="27432"/>
                </a:cubicBezTo>
                <a:cubicBezTo>
                  <a:pt x="4665479" y="53358"/>
                  <a:pt x="4455363" y="34051"/>
                  <a:pt x="4282775" y="27432"/>
                </a:cubicBezTo>
                <a:cubicBezTo>
                  <a:pt x="4110187" y="20813"/>
                  <a:pt x="3781952" y="37808"/>
                  <a:pt x="3585254" y="27432"/>
                </a:cubicBezTo>
                <a:cubicBezTo>
                  <a:pt x="3388556" y="17056"/>
                  <a:pt x="3084641" y="41802"/>
                  <a:pt x="2887734" y="27432"/>
                </a:cubicBezTo>
                <a:cubicBezTo>
                  <a:pt x="2690827" y="13062"/>
                  <a:pt x="2491613" y="5294"/>
                  <a:pt x="2239040" y="27432"/>
                </a:cubicBezTo>
                <a:cubicBezTo>
                  <a:pt x="1986467" y="49570"/>
                  <a:pt x="1795483" y="63015"/>
                  <a:pt x="1443867" y="27432"/>
                </a:cubicBezTo>
                <a:cubicBezTo>
                  <a:pt x="1092251" y="-8151"/>
                  <a:pt x="850619" y="43704"/>
                  <a:pt x="648694" y="27432"/>
                </a:cubicBezTo>
                <a:cubicBezTo>
                  <a:pt x="446769" y="11160"/>
                  <a:pt x="306471" y="26408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D33E8E-868A-5702-ADC5-5F97BB31E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9400" y="635260"/>
            <a:ext cx="11201400" cy="2831493"/>
          </a:xfrm>
        </p:spPr>
        <p:txBody>
          <a:bodyPr anchor="t">
            <a:noAutofit/>
          </a:bodyPr>
          <a:lstStyle/>
          <a:p>
            <a:pPr marL="0" indent="0" algn="just">
              <a:lnSpc>
                <a:spcPts val="5280"/>
              </a:lnSpc>
              <a:spcBef>
                <a:spcPts val="0"/>
              </a:spcBef>
              <a:buNone/>
            </a:pPr>
            <a:r>
              <a:rPr lang="es-DO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Medición de los Atributos de Calidad, declarados en la Carta Compromiso al Ciudadano y la Ciudadana, que ofreció el Ministerio de la Mujer.  </a:t>
            </a:r>
          </a:p>
          <a:p>
            <a:pPr marL="0" indent="0" algn="ctr">
              <a:lnSpc>
                <a:spcPts val="5280"/>
              </a:lnSpc>
              <a:spcBef>
                <a:spcPts val="0"/>
              </a:spcBef>
              <a:buNone/>
            </a:pPr>
            <a:r>
              <a:rPr lang="es-DO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Período octubre – diciembre 2023. </a:t>
            </a:r>
            <a:endParaRPr lang="es-E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214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Gráfico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9521292"/>
              </p:ext>
            </p:extLst>
          </p:nvPr>
        </p:nvGraphicFramePr>
        <p:xfrm>
          <a:off x="988456" y="1866900"/>
          <a:ext cx="16706821" cy="78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12ED301F-B1D1-3615-DEB4-8D004AD54EE5}"/>
              </a:ext>
            </a:extLst>
          </p:cNvPr>
          <p:cNvSpPr txBox="1"/>
          <p:nvPr/>
        </p:nvSpPr>
        <p:spPr>
          <a:xfrm>
            <a:off x="1295400" y="610969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AMABILIDAD Y CORTESÍA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19CC800A-0687-6641-4062-EEFDAFFB0175}"/>
              </a:ext>
            </a:extLst>
          </p:cNvPr>
          <p:cNvGrpSpPr/>
          <p:nvPr/>
        </p:nvGrpSpPr>
        <p:grpSpPr>
          <a:xfrm>
            <a:off x="2174436" y="2381577"/>
            <a:ext cx="1371600" cy="556461"/>
            <a:chOff x="3276600" y="1737560"/>
            <a:chExt cx="1371600" cy="556461"/>
          </a:xfrm>
          <a:solidFill>
            <a:srgbClr val="EC272F"/>
          </a:solidFill>
        </p:grpSpPr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50DC923D-E50A-DF1B-8B51-008BE4F1DB13}"/>
                </a:ext>
              </a:extLst>
            </p:cNvPr>
            <p:cNvSpPr/>
            <p:nvPr/>
          </p:nvSpPr>
          <p:spPr>
            <a:xfrm>
              <a:off x="3276600" y="1737560"/>
              <a:ext cx="1371600" cy="55646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63B40942-0968-B2CD-6636-E1ADF47EA2BE}"/>
                </a:ext>
              </a:extLst>
            </p:cNvPr>
            <p:cNvSpPr txBox="1"/>
            <p:nvPr/>
          </p:nvSpPr>
          <p:spPr>
            <a:xfrm>
              <a:off x="3429000" y="1790700"/>
              <a:ext cx="106680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98.9%</a:t>
              </a: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20F36039-B531-F915-5B1A-36689D343E41}"/>
              </a:ext>
            </a:extLst>
          </p:cNvPr>
          <p:cNvGrpSpPr/>
          <p:nvPr/>
        </p:nvGrpSpPr>
        <p:grpSpPr>
          <a:xfrm>
            <a:off x="4868100" y="2381577"/>
            <a:ext cx="1371600" cy="556461"/>
            <a:chOff x="3276600" y="1737560"/>
            <a:chExt cx="1371600" cy="556461"/>
          </a:xfrm>
          <a:solidFill>
            <a:srgbClr val="EC272F"/>
          </a:solidFill>
        </p:grpSpPr>
        <p:sp>
          <p:nvSpPr>
            <p:cNvPr id="18" name="Rectángulo: esquinas redondeadas 17">
              <a:extLst>
                <a:ext uri="{FF2B5EF4-FFF2-40B4-BE49-F238E27FC236}">
                  <a16:creationId xmlns:a16="http://schemas.microsoft.com/office/drawing/2014/main" id="{A1EE1E62-1ED8-9D45-05B6-1B0A12B8BA52}"/>
                </a:ext>
              </a:extLst>
            </p:cNvPr>
            <p:cNvSpPr/>
            <p:nvPr/>
          </p:nvSpPr>
          <p:spPr>
            <a:xfrm>
              <a:off x="3276600" y="1737560"/>
              <a:ext cx="1371600" cy="55646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29C51E7F-0279-B99C-4753-59C47224F93D}"/>
                </a:ext>
              </a:extLst>
            </p:cNvPr>
            <p:cNvSpPr txBox="1"/>
            <p:nvPr/>
          </p:nvSpPr>
          <p:spPr>
            <a:xfrm>
              <a:off x="3429000" y="1790700"/>
              <a:ext cx="10668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97.9%</a:t>
              </a: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40E93B49-5C5E-EFA0-175D-1F05CA3CF1F0}"/>
              </a:ext>
            </a:extLst>
          </p:cNvPr>
          <p:cNvGrpSpPr/>
          <p:nvPr/>
        </p:nvGrpSpPr>
        <p:grpSpPr>
          <a:xfrm>
            <a:off x="7561764" y="2416558"/>
            <a:ext cx="1371600" cy="556461"/>
            <a:chOff x="3276600" y="1737560"/>
            <a:chExt cx="1371600" cy="556461"/>
          </a:xfrm>
          <a:solidFill>
            <a:srgbClr val="EC272F"/>
          </a:solidFill>
        </p:grpSpPr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B33DAA7C-4271-EA7C-1DFF-EBFF4A3C1243}"/>
                </a:ext>
              </a:extLst>
            </p:cNvPr>
            <p:cNvSpPr/>
            <p:nvPr/>
          </p:nvSpPr>
          <p:spPr>
            <a:xfrm>
              <a:off x="3276600" y="1737560"/>
              <a:ext cx="1371600" cy="55646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80F483CE-0A9E-F136-3076-4285DD482DC8}"/>
                </a:ext>
              </a:extLst>
            </p:cNvPr>
            <p:cNvSpPr txBox="1"/>
            <p:nvPr/>
          </p:nvSpPr>
          <p:spPr>
            <a:xfrm>
              <a:off x="3429000" y="1790700"/>
              <a:ext cx="10668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100%</a:t>
              </a:r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0BCDCFEC-9903-818A-AD72-2DC958855B7D}"/>
              </a:ext>
            </a:extLst>
          </p:cNvPr>
          <p:cNvGrpSpPr/>
          <p:nvPr/>
        </p:nvGrpSpPr>
        <p:grpSpPr>
          <a:xfrm>
            <a:off x="10255428" y="2416558"/>
            <a:ext cx="1371600" cy="556461"/>
            <a:chOff x="3276600" y="1737560"/>
            <a:chExt cx="1371600" cy="556461"/>
          </a:xfrm>
          <a:solidFill>
            <a:srgbClr val="EC272F"/>
          </a:solidFill>
        </p:grpSpPr>
        <p:sp>
          <p:nvSpPr>
            <p:cNvPr id="24" name="Rectángulo: esquinas redondeadas 23">
              <a:extLst>
                <a:ext uri="{FF2B5EF4-FFF2-40B4-BE49-F238E27FC236}">
                  <a16:creationId xmlns:a16="http://schemas.microsoft.com/office/drawing/2014/main" id="{84CFC573-A08B-4522-AEF1-39C28EDC3B2A}"/>
                </a:ext>
              </a:extLst>
            </p:cNvPr>
            <p:cNvSpPr/>
            <p:nvPr/>
          </p:nvSpPr>
          <p:spPr>
            <a:xfrm>
              <a:off x="3276600" y="1737560"/>
              <a:ext cx="1371600" cy="55646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80C21279-C771-6432-E965-E7C07D420B58}"/>
                </a:ext>
              </a:extLst>
            </p:cNvPr>
            <p:cNvSpPr txBox="1"/>
            <p:nvPr/>
          </p:nvSpPr>
          <p:spPr>
            <a:xfrm>
              <a:off x="3429000" y="1790700"/>
              <a:ext cx="10668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98.4%</a:t>
              </a:r>
            </a:p>
          </p:txBody>
        </p:sp>
      </p:grpSp>
      <p:sp>
        <p:nvSpPr>
          <p:cNvPr id="27" name="CuadroTexto 26">
            <a:extLst>
              <a:ext uri="{FF2B5EF4-FFF2-40B4-BE49-F238E27FC236}">
                <a16:creationId xmlns:a16="http://schemas.microsoft.com/office/drawing/2014/main" id="{59936CD6-6BE2-92E6-4ED6-F5CA83B0170F}"/>
              </a:ext>
            </a:extLst>
          </p:cNvPr>
          <p:cNvSpPr txBox="1"/>
          <p:nvPr/>
        </p:nvSpPr>
        <p:spPr>
          <a:xfrm>
            <a:off x="15714077" y="3270670"/>
            <a:ext cx="1463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Índice de satisfacción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AA72027B-C5E8-4983-D4A5-B03D745F338E}"/>
              </a:ext>
            </a:extLst>
          </p:cNvPr>
          <p:cNvSpPr txBox="1"/>
          <p:nvPr/>
        </p:nvSpPr>
        <p:spPr>
          <a:xfrm>
            <a:off x="988455" y="9924388"/>
            <a:ext cx="15316200" cy="33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DO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Califique los aspectos del servicio requerido en (1) Muy malo, (2) Malo, (3) Regular, (4) Bueno y (5) Muy bueno: Amabilidad y cortesía </a:t>
            </a:r>
            <a:endParaRPr lang="es-ES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Rectángulo: esquinas redondeadas 36">
            <a:extLst>
              <a:ext uri="{FF2B5EF4-FFF2-40B4-BE49-F238E27FC236}">
                <a16:creationId xmlns:a16="http://schemas.microsoft.com/office/drawing/2014/main" id="{DB8F69B5-EB0A-C645-BAE5-602FB40E4FF4}"/>
              </a:ext>
            </a:extLst>
          </p:cNvPr>
          <p:cNvSpPr/>
          <p:nvPr/>
        </p:nvSpPr>
        <p:spPr>
          <a:xfrm>
            <a:off x="15714077" y="1574777"/>
            <a:ext cx="1981200" cy="566140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Muestra: 387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12F186CC-3A97-6639-B0FA-F2F7DBFF25FA}"/>
              </a:ext>
            </a:extLst>
          </p:cNvPr>
          <p:cNvGrpSpPr/>
          <p:nvPr/>
        </p:nvGrpSpPr>
        <p:grpSpPr>
          <a:xfrm>
            <a:off x="12929196" y="2411295"/>
            <a:ext cx="1371600" cy="556461"/>
            <a:chOff x="3276600" y="1737560"/>
            <a:chExt cx="1371600" cy="556461"/>
          </a:xfrm>
          <a:solidFill>
            <a:srgbClr val="EC272F"/>
          </a:solidFill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CA2F655-2AF8-CF2B-F856-F66951A8AD3E}"/>
                </a:ext>
              </a:extLst>
            </p:cNvPr>
            <p:cNvSpPr/>
            <p:nvPr/>
          </p:nvSpPr>
          <p:spPr>
            <a:xfrm>
              <a:off x="3276600" y="1737560"/>
              <a:ext cx="1371600" cy="55646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8622707C-B515-5EC4-F650-62BA8DEC830F}"/>
                </a:ext>
              </a:extLst>
            </p:cNvPr>
            <p:cNvSpPr txBox="1"/>
            <p:nvPr/>
          </p:nvSpPr>
          <p:spPr>
            <a:xfrm>
              <a:off x="3429000" y="1790700"/>
              <a:ext cx="10668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98.7%</a:t>
              </a:r>
            </a:p>
          </p:txBody>
        </p:sp>
      </p:grpSp>
      <p:pic>
        <p:nvPicPr>
          <p:cNvPr id="36" name="Picture 2" descr="Acerca de - Ministerio de la Mujer (MMUJER) - Organizaciones - Portal de  Datos Abiertos de la RD">
            <a:extLst>
              <a:ext uri="{FF2B5EF4-FFF2-40B4-BE49-F238E27FC236}">
                <a16:creationId xmlns:a16="http://schemas.microsoft.com/office/drawing/2014/main" id="{74B60E72-07ED-33D6-235C-16BC5BD31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7138" y="168297"/>
            <a:ext cx="1561524" cy="101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3C4B6A12-2B91-ECAE-6F69-1F5CC17AFE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400" y="8724900"/>
            <a:ext cx="1949555" cy="1095320"/>
          </a:xfrm>
          <a:prstGeom prst="rect">
            <a:avLst/>
          </a:prstGeom>
        </p:spPr>
      </p:pic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ADF66D9F-9E68-4A26-83C8-58D04F887D55}"/>
              </a:ext>
            </a:extLst>
          </p:cNvPr>
          <p:cNvSpPr/>
          <p:nvPr/>
        </p:nvSpPr>
        <p:spPr>
          <a:xfrm>
            <a:off x="15117573" y="3388295"/>
            <a:ext cx="601820" cy="411079"/>
          </a:xfrm>
          <a:prstGeom prst="roundRect">
            <a:avLst/>
          </a:prstGeom>
          <a:solidFill>
            <a:srgbClr val="EC27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659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Gráfico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7363565"/>
              </p:ext>
            </p:extLst>
          </p:nvPr>
        </p:nvGraphicFramePr>
        <p:xfrm>
          <a:off x="1102755" y="2121716"/>
          <a:ext cx="16385145" cy="7664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12ED301F-B1D1-3615-DEB4-8D004AD54EE5}"/>
              </a:ext>
            </a:extLst>
          </p:cNvPr>
          <p:cNvSpPr txBox="1"/>
          <p:nvPr/>
        </p:nvSpPr>
        <p:spPr>
          <a:xfrm>
            <a:off x="1295400" y="610969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DISCRECIÓN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19CC800A-0687-6641-4062-EEFDAFFB0175}"/>
              </a:ext>
            </a:extLst>
          </p:cNvPr>
          <p:cNvGrpSpPr/>
          <p:nvPr/>
        </p:nvGrpSpPr>
        <p:grpSpPr>
          <a:xfrm>
            <a:off x="2174436" y="2381577"/>
            <a:ext cx="1371600" cy="556461"/>
            <a:chOff x="3276600" y="1737560"/>
            <a:chExt cx="1371600" cy="556461"/>
          </a:xfrm>
          <a:solidFill>
            <a:srgbClr val="EC272F"/>
          </a:solidFill>
        </p:grpSpPr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50DC923D-E50A-DF1B-8B51-008BE4F1DB13}"/>
                </a:ext>
              </a:extLst>
            </p:cNvPr>
            <p:cNvSpPr/>
            <p:nvPr/>
          </p:nvSpPr>
          <p:spPr>
            <a:xfrm>
              <a:off x="3276600" y="1737560"/>
              <a:ext cx="1371600" cy="55646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63B40942-0968-B2CD-6636-E1ADF47EA2BE}"/>
                </a:ext>
              </a:extLst>
            </p:cNvPr>
            <p:cNvSpPr txBox="1"/>
            <p:nvPr/>
          </p:nvSpPr>
          <p:spPr>
            <a:xfrm>
              <a:off x="3429000" y="1790700"/>
              <a:ext cx="106680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98.3%</a:t>
              </a: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20F36039-B531-F915-5B1A-36689D343E41}"/>
              </a:ext>
            </a:extLst>
          </p:cNvPr>
          <p:cNvGrpSpPr/>
          <p:nvPr/>
        </p:nvGrpSpPr>
        <p:grpSpPr>
          <a:xfrm>
            <a:off x="4868100" y="2381577"/>
            <a:ext cx="1371600" cy="556461"/>
            <a:chOff x="3276600" y="1737560"/>
            <a:chExt cx="1371600" cy="556461"/>
          </a:xfrm>
          <a:solidFill>
            <a:srgbClr val="EC272F"/>
          </a:solidFill>
        </p:grpSpPr>
        <p:sp>
          <p:nvSpPr>
            <p:cNvPr id="18" name="Rectángulo: esquinas redondeadas 17">
              <a:extLst>
                <a:ext uri="{FF2B5EF4-FFF2-40B4-BE49-F238E27FC236}">
                  <a16:creationId xmlns:a16="http://schemas.microsoft.com/office/drawing/2014/main" id="{A1EE1E62-1ED8-9D45-05B6-1B0A12B8BA52}"/>
                </a:ext>
              </a:extLst>
            </p:cNvPr>
            <p:cNvSpPr/>
            <p:nvPr/>
          </p:nvSpPr>
          <p:spPr>
            <a:xfrm>
              <a:off x="3276600" y="1737560"/>
              <a:ext cx="1371600" cy="55646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29C51E7F-0279-B99C-4753-59C47224F93D}"/>
                </a:ext>
              </a:extLst>
            </p:cNvPr>
            <p:cNvSpPr txBox="1"/>
            <p:nvPr/>
          </p:nvSpPr>
          <p:spPr>
            <a:xfrm>
              <a:off x="3429000" y="1790700"/>
              <a:ext cx="10668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100%</a:t>
              </a: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40E93B49-5C5E-EFA0-175D-1F05CA3CF1F0}"/>
              </a:ext>
            </a:extLst>
          </p:cNvPr>
          <p:cNvGrpSpPr/>
          <p:nvPr/>
        </p:nvGrpSpPr>
        <p:grpSpPr>
          <a:xfrm>
            <a:off x="7561764" y="2416558"/>
            <a:ext cx="1371600" cy="556461"/>
            <a:chOff x="3276600" y="1737560"/>
            <a:chExt cx="1371600" cy="556461"/>
          </a:xfrm>
          <a:solidFill>
            <a:srgbClr val="EC272F"/>
          </a:solidFill>
        </p:grpSpPr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B33DAA7C-4271-EA7C-1DFF-EBFF4A3C1243}"/>
                </a:ext>
              </a:extLst>
            </p:cNvPr>
            <p:cNvSpPr/>
            <p:nvPr/>
          </p:nvSpPr>
          <p:spPr>
            <a:xfrm>
              <a:off x="3276600" y="1737560"/>
              <a:ext cx="1371600" cy="55646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80F483CE-0A9E-F136-3076-4285DD482DC8}"/>
                </a:ext>
              </a:extLst>
            </p:cNvPr>
            <p:cNvSpPr txBox="1"/>
            <p:nvPr/>
          </p:nvSpPr>
          <p:spPr>
            <a:xfrm>
              <a:off x="3429000" y="1790700"/>
              <a:ext cx="10668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96.5%</a:t>
              </a:r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0BCDCFEC-9903-818A-AD72-2DC958855B7D}"/>
              </a:ext>
            </a:extLst>
          </p:cNvPr>
          <p:cNvGrpSpPr/>
          <p:nvPr/>
        </p:nvGrpSpPr>
        <p:grpSpPr>
          <a:xfrm>
            <a:off x="10255428" y="2416558"/>
            <a:ext cx="1371600" cy="556461"/>
            <a:chOff x="3276600" y="1737560"/>
            <a:chExt cx="1371600" cy="556461"/>
          </a:xfrm>
          <a:solidFill>
            <a:srgbClr val="EC272F"/>
          </a:solidFill>
        </p:grpSpPr>
        <p:sp>
          <p:nvSpPr>
            <p:cNvPr id="24" name="Rectángulo: esquinas redondeadas 23">
              <a:extLst>
                <a:ext uri="{FF2B5EF4-FFF2-40B4-BE49-F238E27FC236}">
                  <a16:creationId xmlns:a16="http://schemas.microsoft.com/office/drawing/2014/main" id="{84CFC573-A08B-4522-AEF1-39C28EDC3B2A}"/>
                </a:ext>
              </a:extLst>
            </p:cNvPr>
            <p:cNvSpPr/>
            <p:nvPr/>
          </p:nvSpPr>
          <p:spPr>
            <a:xfrm>
              <a:off x="3276600" y="1737560"/>
              <a:ext cx="1371600" cy="55646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80C21279-C771-6432-E965-E7C07D420B58}"/>
                </a:ext>
              </a:extLst>
            </p:cNvPr>
            <p:cNvSpPr txBox="1"/>
            <p:nvPr/>
          </p:nvSpPr>
          <p:spPr>
            <a:xfrm>
              <a:off x="3429000" y="1790700"/>
              <a:ext cx="10668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96.7%</a:t>
              </a:r>
            </a:p>
          </p:txBody>
        </p:sp>
      </p:grpSp>
      <p:sp>
        <p:nvSpPr>
          <p:cNvPr id="27" name="CuadroTexto 26">
            <a:extLst>
              <a:ext uri="{FF2B5EF4-FFF2-40B4-BE49-F238E27FC236}">
                <a16:creationId xmlns:a16="http://schemas.microsoft.com/office/drawing/2014/main" id="{59936CD6-6BE2-92E6-4ED6-F5CA83B0170F}"/>
              </a:ext>
            </a:extLst>
          </p:cNvPr>
          <p:cNvSpPr txBox="1"/>
          <p:nvPr/>
        </p:nvSpPr>
        <p:spPr>
          <a:xfrm>
            <a:off x="15714077" y="3270670"/>
            <a:ext cx="1463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Índice de satisfacción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AA72027B-C5E8-4983-D4A5-B03D745F338E}"/>
              </a:ext>
            </a:extLst>
          </p:cNvPr>
          <p:cNvSpPr txBox="1"/>
          <p:nvPr/>
        </p:nvSpPr>
        <p:spPr>
          <a:xfrm>
            <a:off x="988455" y="9924388"/>
            <a:ext cx="15316200" cy="33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DO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Califique los aspectos del servicio requerido en (1) Muy malo, (2) Malo, (3) Regular, (4) Bueno y (5) Muy bueno: </a:t>
            </a:r>
            <a:r>
              <a:rPr lang="es-DO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Discreción</a:t>
            </a:r>
            <a:endParaRPr lang="es-ES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Rectángulo: esquinas redondeadas 36">
            <a:extLst>
              <a:ext uri="{FF2B5EF4-FFF2-40B4-BE49-F238E27FC236}">
                <a16:creationId xmlns:a16="http://schemas.microsoft.com/office/drawing/2014/main" id="{DB8F69B5-EB0A-C645-BAE5-602FB40E4FF4}"/>
              </a:ext>
            </a:extLst>
          </p:cNvPr>
          <p:cNvSpPr/>
          <p:nvPr/>
        </p:nvSpPr>
        <p:spPr>
          <a:xfrm>
            <a:off x="15714077" y="1574777"/>
            <a:ext cx="1981200" cy="566140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Muestra: 387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12F186CC-3A97-6639-B0FA-F2F7DBFF25FA}"/>
              </a:ext>
            </a:extLst>
          </p:cNvPr>
          <p:cNvGrpSpPr/>
          <p:nvPr/>
        </p:nvGrpSpPr>
        <p:grpSpPr>
          <a:xfrm>
            <a:off x="13185864" y="2416557"/>
            <a:ext cx="1371600" cy="556461"/>
            <a:chOff x="3276600" y="1737560"/>
            <a:chExt cx="1371600" cy="556461"/>
          </a:xfrm>
          <a:solidFill>
            <a:srgbClr val="EC272F"/>
          </a:solidFill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CA2F655-2AF8-CF2B-F856-F66951A8AD3E}"/>
                </a:ext>
              </a:extLst>
            </p:cNvPr>
            <p:cNvSpPr/>
            <p:nvPr/>
          </p:nvSpPr>
          <p:spPr>
            <a:xfrm>
              <a:off x="3276600" y="1737560"/>
              <a:ext cx="1371600" cy="55646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8622707C-B515-5EC4-F650-62BA8DEC830F}"/>
                </a:ext>
              </a:extLst>
            </p:cNvPr>
            <p:cNvSpPr txBox="1"/>
            <p:nvPr/>
          </p:nvSpPr>
          <p:spPr>
            <a:xfrm>
              <a:off x="3429000" y="1790700"/>
              <a:ext cx="10668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98.2%</a:t>
              </a:r>
            </a:p>
          </p:txBody>
        </p:sp>
      </p:grpSp>
      <p:pic>
        <p:nvPicPr>
          <p:cNvPr id="36" name="Picture 2" descr="Acerca de - Ministerio de la Mujer (MMUJER) - Organizaciones - Portal de  Datos Abiertos de la RD">
            <a:extLst>
              <a:ext uri="{FF2B5EF4-FFF2-40B4-BE49-F238E27FC236}">
                <a16:creationId xmlns:a16="http://schemas.microsoft.com/office/drawing/2014/main" id="{74B60E72-07ED-33D6-235C-16BC5BD31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7138" y="168297"/>
            <a:ext cx="1561524" cy="101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3C4B6A12-2B91-ECAE-6F69-1F5CC17AFE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400" y="8724900"/>
            <a:ext cx="1949555" cy="1095320"/>
          </a:xfrm>
          <a:prstGeom prst="rect">
            <a:avLst/>
          </a:prstGeom>
        </p:spPr>
      </p:pic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ADF66D9F-9E68-4A26-83C8-58D04F887D55}"/>
              </a:ext>
            </a:extLst>
          </p:cNvPr>
          <p:cNvSpPr/>
          <p:nvPr/>
        </p:nvSpPr>
        <p:spPr>
          <a:xfrm>
            <a:off x="15117573" y="3388295"/>
            <a:ext cx="601820" cy="411079"/>
          </a:xfrm>
          <a:prstGeom prst="roundRect">
            <a:avLst/>
          </a:prstGeom>
          <a:solidFill>
            <a:srgbClr val="EC27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42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F054A3F-328E-C967-7C5F-F83EA0D82583}"/>
              </a:ext>
            </a:extLst>
          </p:cNvPr>
          <p:cNvSpPr txBox="1"/>
          <p:nvPr/>
        </p:nvSpPr>
        <p:spPr>
          <a:xfrm>
            <a:off x="1200682" y="638351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PROFESIONALIDAD DEL PERSONAL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AB5C727F-1350-BC8C-4E6E-36CA9CBC53D6}"/>
              </a:ext>
            </a:extLst>
          </p:cNvPr>
          <p:cNvGrpSpPr/>
          <p:nvPr/>
        </p:nvGrpSpPr>
        <p:grpSpPr>
          <a:xfrm>
            <a:off x="2289590" y="2552700"/>
            <a:ext cx="1371600" cy="556461"/>
            <a:chOff x="3276600" y="1737560"/>
            <a:chExt cx="1371600" cy="556461"/>
          </a:xfrm>
          <a:solidFill>
            <a:srgbClr val="EC272F"/>
          </a:solidFill>
        </p:grpSpPr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6C176D4F-DC60-E32E-CEC1-A31F1A2932DB}"/>
                </a:ext>
              </a:extLst>
            </p:cNvPr>
            <p:cNvSpPr/>
            <p:nvPr/>
          </p:nvSpPr>
          <p:spPr>
            <a:xfrm>
              <a:off x="3276600" y="1737560"/>
              <a:ext cx="1371600" cy="55646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C61638BA-B8C0-1AE9-790A-074EF59FDDE2}"/>
                </a:ext>
              </a:extLst>
            </p:cNvPr>
            <p:cNvSpPr txBox="1"/>
            <p:nvPr/>
          </p:nvSpPr>
          <p:spPr>
            <a:xfrm>
              <a:off x="3429000" y="1790700"/>
              <a:ext cx="10668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98.3%</a:t>
              </a:r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DB1899EC-A771-9492-40E4-463C6734BAB4}"/>
              </a:ext>
            </a:extLst>
          </p:cNvPr>
          <p:cNvGrpSpPr/>
          <p:nvPr/>
        </p:nvGrpSpPr>
        <p:grpSpPr>
          <a:xfrm>
            <a:off x="5029200" y="2552699"/>
            <a:ext cx="1371600" cy="556461"/>
            <a:chOff x="3276600" y="1737560"/>
            <a:chExt cx="1371600" cy="556461"/>
          </a:xfrm>
          <a:solidFill>
            <a:srgbClr val="EC272F"/>
          </a:solidFill>
        </p:grpSpPr>
        <p:sp>
          <p:nvSpPr>
            <p:cNvPr id="17" name="Rectángulo: esquinas redondeadas 16">
              <a:extLst>
                <a:ext uri="{FF2B5EF4-FFF2-40B4-BE49-F238E27FC236}">
                  <a16:creationId xmlns:a16="http://schemas.microsoft.com/office/drawing/2014/main" id="{15F766FE-4E36-DB13-2C1C-494E7B8ADCD3}"/>
                </a:ext>
              </a:extLst>
            </p:cNvPr>
            <p:cNvSpPr/>
            <p:nvPr/>
          </p:nvSpPr>
          <p:spPr>
            <a:xfrm>
              <a:off x="3276600" y="1737560"/>
              <a:ext cx="1371600" cy="55646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3D27CC68-5269-BCA2-8CC4-D4082311A548}"/>
                </a:ext>
              </a:extLst>
            </p:cNvPr>
            <p:cNvSpPr txBox="1"/>
            <p:nvPr/>
          </p:nvSpPr>
          <p:spPr>
            <a:xfrm>
              <a:off x="3429000" y="1790700"/>
              <a:ext cx="10668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100%</a:t>
              </a: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9829A325-C47A-4D58-0D95-7E563D9BC83F}"/>
              </a:ext>
            </a:extLst>
          </p:cNvPr>
          <p:cNvGrpSpPr/>
          <p:nvPr/>
        </p:nvGrpSpPr>
        <p:grpSpPr>
          <a:xfrm>
            <a:off x="7701574" y="2550262"/>
            <a:ext cx="1371600" cy="556461"/>
            <a:chOff x="3276600" y="1737560"/>
            <a:chExt cx="1371600" cy="556461"/>
          </a:xfrm>
          <a:solidFill>
            <a:srgbClr val="EC272F"/>
          </a:solidFill>
        </p:grpSpPr>
        <p:sp>
          <p:nvSpPr>
            <p:cNvPr id="20" name="Rectángulo: esquinas redondeadas 19">
              <a:extLst>
                <a:ext uri="{FF2B5EF4-FFF2-40B4-BE49-F238E27FC236}">
                  <a16:creationId xmlns:a16="http://schemas.microsoft.com/office/drawing/2014/main" id="{0EF0556A-6B2F-B044-C3FC-D59276BAEDFC}"/>
                </a:ext>
              </a:extLst>
            </p:cNvPr>
            <p:cNvSpPr/>
            <p:nvPr/>
          </p:nvSpPr>
          <p:spPr>
            <a:xfrm>
              <a:off x="3276600" y="1737560"/>
              <a:ext cx="1371600" cy="55646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20ED784C-520A-8616-6D9F-3A30A98B32DC}"/>
                </a:ext>
              </a:extLst>
            </p:cNvPr>
            <p:cNvSpPr txBox="1"/>
            <p:nvPr/>
          </p:nvSpPr>
          <p:spPr>
            <a:xfrm>
              <a:off x="3429000" y="1790700"/>
              <a:ext cx="10668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96.5%</a:t>
              </a: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1ECF13FB-9CEA-053D-3195-DA77E4224073}"/>
              </a:ext>
            </a:extLst>
          </p:cNvPr>
          <p:cNvGrpSpPr/>
          <p:nvPr/>
        </p:nvGrpSpPr>
        <p:grpSpPr>
          <a:xfrm>
            <a:off x="10405178" y="2550261"/>
            <a:ext cx="1371600" cy="556461"/>
            <a:chOff x="3276600" y="1737560"/>
            <a:chExt cx="1371600" cy="556461"/>
          </a:xfrm>
          <a:solidFill>
            <a:srgbClr val="EC272F"/>
          </a:solidFill>
        </p:grpSpPr>
        <p:sp>
          <p:nvSpPr>
            <p:cNvPr id="23" name="Rectángulo: esquinas redondeadas 22">
              <a:extLst>
                <a:ext uri="{FF2B5EF4-FFF2-40B4-BE49-F238E27FC236}">
                  <a16:creationId xmlns:a16="http://schemas.microsoft.com/office/drawing/2014/main" id="{87C43E9F-4E43-2197-549E-05A7A325A481}"/>
                </a:ext>
              </a:extLst>
            </p:cNvPr>
            <p:cNvSpPr/>
            <p:nvPr/>
          </p:nvSpPr>
          <p:spPr>
            <a:xfrm>
              <a:off x="3276600" y="1737560"/>
              <a:ext cx="1371600" cy="55646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7D5EF170-65A1-ABDE-F1A6-F4BA57DBD916}"/>
                </a:ext>
              </a:extLst>
            </p:cNvPr>
            <p:cNvSpPr txBox="1"/>
            <p:nvPr/>
          </p:nvSpPr>
          <p:spPr>
            <a:xfrm>
              <a:off x="3482022" y="1808663"/>
              <a:ext cx="10668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100%</a:t>
              </a:r>
            </a:p>
          </p:txBody>
        </p:sp>
      </p:grp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CB6FBE06-A387-9862-E5B7-47AF314EB34B}"/>
              </a:ext>
            </a:extLst>
          </p:cNvPr>
          <p:cNvSpPr/>
          <p:nvPr/>
        </p:nvSpPr>
        <p:spPr>
          <a:xfrm>
            <a:off x="15373638" y="3717294"/>
            <a:ext cx="601820" cy="411079"/>
          </a:xfrm>
          <a:prstGeom prst="roundRect">
            <a:avLst/>
          </a:prstGeom>
          <a:solidFill>
            <a:srgbClr val="EC27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219229D8-9452-5893-B712-9908CBA96AFF}"/>
              </a:ext>
            </a:extLst>
          </p:cNvPr>
          <p:cNvSpPr txBox="1"/>
          <p:nvPr/>
        </p:nvSpPr>
        <p:spPr>
          <a:xfrm>
            <a:off x="15975458" y="3630445"/>
            <a:ext cx="1463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ES" dirty="0"/>
              <a:t>Índice de satisfacción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DC5E857E-C065-0408-4473-C3CA230514C8}"/>
              </a:ext>
            </a:extLst>
          </p:cNvPr>
          <p:cNvSpPr txBox="1"/>
          <p:nvPr/>
        </p:nvSpPr>
        <p:spPr>
          <a:xfrm>
            <a:off x="2289590" y="9867900"/>
            <a:ext cx="14626810" cy="305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DO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Califique los aspectos del servicio requerido en (1) Muy malo, (2) Malo, (3) Regular, (4) Bueno y (5) Muy bueno: Profesionalidad del personal </a:t>
            </a:r>
            <a:endParaRPr lang="es-ES" sz="1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ángulo: esquinas redondeadas 36">
            <a:extLst>
              <a:ext uri="{FF2B5EF4-FFF2-40B4-BE49-F238E27FC236}">
                <a16:creationId xmlns:a16="http://schemas.microsoft.com/office/drawing/2014/main" id="{DB8F69B5-EB0A-C645-BAE5-602FB40E4FF4}"/>
              </a:ext>
            </a:extLst>
          </p:cNvPr>
          <p:cNvSpPr/>
          <p:nvPr/>
        </p:nvSpPr>
        <p:spPr>
          <a:xfrm>
            <a:off x="15605440" y="1610185"/>
            <a:ext cx="1981200" cy="510551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Muestra: 387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ABE0E0AE-6503-8F1A-1DEB-CFC8C97F9337}"/>
              </a:ext>
            </a:extLst>
          </p:cNvPr>
          <p:cNvGrpSpPr/>
          <p:nvPr/>
        </p:nvGrpSpPr>
        <p:grpSpPr>
          <a:xfrm>
            <a:off x="13077552" y="2573965"/>
            <a:ext cx="1371600" cy="556461"/>
            <a:chOff x="3276600" y="1737560"/>
            <a:chExt cx="1371600" cy="556461"/>
          </a:xfrm>
          <a:solidFill>
            <a:srgbClr val="EC272F"/>
          </a:solidFill>
        </p:grpSpPr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8FEDD4CA-E807-9188-C74A-E1B76E982FE0}"/>
                </a:ext>
              </a:extLst>
            </p:cNvPr>
            <p:cNvSpPr/>
            <p:nvPr/>
          </p:nvSpPr>
          <p:spPr>
            <a:xfrm>
              <a:off x="3276600" y="1737560"/>
              <a:ext cx="1371600" cy="55646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C165EAC7-03CF-B07E-8817-D31C175EF9B9}"/>
                </a:ext>
              </a:extLst>
            </p:cNvPr>
            <p:cNvSpPr txBox="1"/>
            <p:nvPr/>
          </p:nvSpPr>
          <p:spPr>
            <a:xfrm>
              <a:off x="3429000" y="1784957"/>
              <a:ext cx="10668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98.7%</a:t>
              </a:r>
            </a:p>
          </p:txBody>
        </p:sp>
      </p:grpSp>
      <p:pic>
        <p:nvPicPr>
          <p:cNvPr id="29" name="Picture 2" descr="Acerca de - Ministerio de la Mujer (MMUJER) - Organizaciones - Portal de  Datos Abiertos de la RD">
            <a:extLst>
              <a:ext uri="{FF2B5EF4-FFF2-40B4-BE49-F238E27FC236}">
                <a16:creationId xmlns:a16="http://schemas.microsoft.com/office/drawing/2014/main" id="{74B60E72-07ED-33D6-235C-16BC5BD31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7138" y="168297"/>
            <a:ext cx="1561524" cy="101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n 27" descr="Imagen que contiene dibujo&#10;&#10;Descripción generada automáticamente">
            <a:extLst>
              <a:ext uri="{FF2B5EF4-FFF2-40B4-BE49-F238E27FC236}">
                <a16:creationId xmlns:a16="http://schemas.microsoft.com/office/drawing/2014/main" id="{5CB7EBD6-BADC-4AAF-A38D-DB6604596E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107" y="8772582"/>
            <a:ext cx="1949555" cy="1095320"/>
          </a:xfrm>
          <a:prstGeom prst="rect">
            <a:avLst/>
          </a:prstGeom>
        </p:spPr>
      </p:pic>
      <p:graphicFrame>
        <p:nvGraphicFramePr>
          <p:cNvPr id="30" name="Gráfico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444340"/>
              </p:ext>
            </p:extLst>
          </p:nvPr>
        </p:nvGraphicFramePr>
        <p:xfrm>
          <a:off x="990600" y="2120736"/>
          <a:ext cx="16596040" cy="7213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66150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2ED301F-B1D1-3615-DEB4-8D004AD54EE5}"/>
              </a:ext>
            </a:extLst>
          </p:cNvPr>
          <p:cNvSpPr txBox="1"/>
          <p:nvPr/>
        </p:nvSpPr>
        <p:spPr>
          <a:xfrm>
            <a:off x="1295400" y="610969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FIABILIDAD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19CC800A-0687-6641-4062-EEFDAFFB0175}"/>
              </a:ext>
            </a:extLst>
          </p:cNvPr>
          <p:cNvGrpSpPr/>
          <p:nvPr/>
        </p:nvGrpSpPr>
        <p:grpSpPr>
          <a:xfrm>
            <a:off x="2275041" y="2641462"/>
            <a:ext cx="1371600" cy="556461"/>
            <a:chOff x="3276600" y="1737560"/>
            <a:chExt cx="1371600" cy="556461"/>
          </a:xfrm>
          <a:solidFill>
            <a:srgbClr val="EC272F"/>
          </a:solidFill>
        </p:grpSpPr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50DC923D-E50A-DF1B-8B51-008BE4F1DB13}"/>
                </a:ext>
              </a:extLst>
            </p:cNvPr>
            <p:cNvSpPr/>
            <p:nvPr/>
          </p:nvSpPr>
          <p:spPr>
            <a:xfrm>
              <a:off x="3276600" y="1737560"/>
              <a:ext cx="1371600" cy="55646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63B40942-0968-B2CD-6636-E1ADF47EA2BE}"/>
                </a:ext>
              </a:extLst>
            </p:cNvPr>
            <p:cNvSpPr txBox="1"/>
            <p:nvPr/>
          </p:nvSpPr>
          <p:spPr>
            <a:xfrm>
              <a:off x="3429000" y="1790700"/>
              <a:ext cx="10668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96.0%</a:t>
              </a: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20F36039-B531-F915-5B1A-36689D343E41}"/>
              </a:ext>
            </a:extLst>
          </p:cNvPr>
          <p:cNvGrpSpPr/>
          <p:nvPr/>
        </p:nvGrpSpPr>
        <p:grpSpPr>
          <a:xfrm>
            <a:off x="5641533" y="2641461"/>
            <a:ext cx="1371600" cy="556461"/>
            <a:chOff x="3276600" y="1737560"/>
            <a:chExt cx="1371600" cy="556461"/>
          </a:xfrm>
          <a:solidFill>
            <a:srgbClr val="EC272F"/>
          </a:solidFill>
        </p:grpSpPr>
        <p:sp>
          <p:nvSpPr>
            <p:cNvPr id="18" name="Rectángulo: esquinas redondeadas 17">
              <a:extLst>
                <a:ext uri="{FF2B5EF4-FFF2-40B4-BE49-F238E27FC236}">
                  <a16:creationId xmlns:a16="http://schemas.microsoft.com/office/drawing/2014/main" id="{A1EE1E62-1ED8-9D45-05B6-1B0A12B8BA52}"/>
                </a:ext>
              </a:extLst>
            </p:cNvPr>
            <p:cNvSpPr/>
            <p:nvPr/>
          </p:nvSpPr>
          <p:spPr>
            <a:xfrm>
              <a:off x="3276600" y="1737560"/>
              <a:ext cx="1371600" cy="55646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29C51E7F-0279-B99C-4753-59C47224F93D}"/>
                </a:ext>
              </a:extLst>
            </p:cNvPr>
            <p:cNvSpPr txBox="1"/>
            <p:nvPr/>
          </p:nvSpPr>
          <p:spPr>
            <a:xfrm>
              <a:off x="3549405" y="1794730"/>
              <a:ext cx="10668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95.9%</a:t>
              </a: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40E93B49-5C5E-EFA0-175D-1F05CA3CF1F0}"/>
              </a:ext>
            </a:extLst>
          </p:cNvPr>
          <p:cNvGrpSpPr/>
          <p:nvPr/>
        </p:nvGrpSpPr>
        <p:grpSpPr>
          <a:xfrm>
            <a:off x="9008025" y="2638119"/>
            <a:ext cx="1371600" cy="556461"/>
            <a:chOff x="3276600" y="1737560"/>
            <a:chExt cx="1371600" cy="556461"/>
          </a:xfrm>
          <a:solidFill>
            <a:srgbClr val="EC272F"/>
          </a:solidFill>
        </p:grpSpPr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B33DAA7C-4271-EA7C-1DFF-EBFF4A3C1243}"/>
                </a:ext>
              </a:extLst>
            </p:cNvPr>
            <p:cNvSpPr/>
            <p:nvPr/>
          </p:nvSpPr>
          <p:spPr>
            <a:xfrm>
              <a:off x="3276600" y="1737560"/>
              <a:ext cx="1371600" cy="55646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80F483CE-0A9E-F136-3076-4285DD482DC8}"/>
                </a:ext>
              </a:extLst>
            </p:cNvPr>
            <p:cNvSpPr txBox="1"/>
            <p:nvPr/>
          </p:nvSpPr>
          <p:spPr>
            <a:xfrm>
              <a:off x="3429000" y="1790700"/>
              <a:ext cx="10668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100%</a:t>
              </a:r>
            </a:p>
          </p:txBody>
        </p:sp>
      </p:grp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A90F391B-742F-0864-8B37-F24B7055EB0E}"/>
              </a:ext>
            </a:extLst>
          </p:cNvPr>
          <p:cNvSpPr/>
          <p:nvPr/>
        </p:nvSpPr>
        <p:spPr>
          <a:xfrm>
            <a:off x="15129755" y="3688133"/>
            <a:ext cx="601820" cy="411079"/>
          </a:xfrm>
          <a:prstGeom prst="roundRect">
            <a:avLst/>
          </a:prstGeom>
          <a:solidFill>
            <a:srgbClr val="EC27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59936CD6-6BE2-92E6-4ED6-F5CA83B0170F}"/>
              </a:ext>
            </a:extLst>
          </p:cNvPr>
          <p:cNvSpPr txBox="1"/>
          <p:nvPr/>
        </p:nvSpPr>
        <p:spPr>
          <a:xfrm>
            <a:off x="15720025" y="3636758"/>
            <a:ext cx="1463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ES" dirty="0"/>
              <a:t>Índice de satisfacción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AA72027B-C5E8-4983-D4A5-B03D745F338E}"/>
              </a:ext>
            </a:extLst>
          </p:cNvPr>
          <p:cNvSpPr txBox="1"/>
          <p:nvPr/>
        </p:nvSpPr>
        <p:spPr>
          <a:xfrm>
            <a:off x="2217865" y="9925916"/>
            <a:ext cx="14233840" cy="33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DO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Califique los aspectos del servicio requerido en (1) Muy malo, (2) Malo, (3) Regular, (4) Bueno y (5) Muy bueno: Seguimiento a su caso</a:t>
            </a:r>
            <a:endParaRPr lang="es-ES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ectángulo: esquinas redondeadas 36">
            <a:extLst>
              <a:ext uri="{FF2B5EF4-FFF2-40B4-BE49-F238E27FC236}">
                <a16:creationId xmlns:a16="http://schemas.microsoft.com/office/drawing/2014/main" id="{DB8F69B5-EB0A-C645-BAE5-602FB40E4FF4}"/>
              </a:ext>
            </a:extLst>
          </p:cNvPr>
          <p:cNvSpPr/>
          <p:nvPr/>
        </p:nvSpPr>
        <p:spPr>
          <a:xfrm>
            <a:off x="15255440" y="1551647"/>
            <a:ext cx="2262944" cy="556461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Muestra: 330</a:t>
            </a: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40E93B49-5C5E-EFA0-175D-1F05CA3CF1F0}"/>
              </a:ext>
            </a:extLst>
          </p:cNvPr>
          <p:cNvGrpSpPr/>
          <p:nvPr/>
        </p:nvGrpSpPr>
        <p:grpSpPr>
          <a:xfrm>
            <a:off x="12374517" y="2638118"/>
            <a:ext cx="1371600" cy="556461"/>
            <a:chOff x="3276600" y="1737560"/>
            <a:chExt cx="1371600" cy="556461"/>
          </a:xfrm>
          <a:solidFill>
            <a:srgbClr val="EC272F"/>
          </a:solidFill>
        </p:grpSpPr>
        <p:sp>
          <p:nvSpPr>
            <p:cNvPr id="25" name="Rectángulo: esquinas redondeadas 20">
              <a:extLst>
                <a:ext uri="{FF2B5EF4-FFF2-40B4-BE49-F238E27FC236}">
                  <a16:creationId xmlns:a16="http://schemas.microsoft.com/office/drawing/2014/main" id="{B33DAA7C-4271-EA7C-1DFF-EBFF4A3C1243}"/>
                </a:ext>
              </a:extLst>
            </p:cNvPr>
            <p:cNvSpPr/>
            <p:nvPr/>
          </p:nvSpPr>
          <p:spPr>
            <a:xfrm>
              <a:off x="3276600" y="1737560"/>
              <a:ext cx="1371600" cy="55646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80F483CE-0A9E-F136-3076-4285DD482DC8}"/>
                </a:ext>
              </a:extLst>
            </p:cNvPr>
            <p:cNvSpPr txBox="1"/>
            <p:nvPr/>
          </p:nvSpPr>
          <p:spPr>
            <a:xfrm>
              <a:off x="3466117" y="1784957"/>
              <a:ext cx="10668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96.5%</a:t>
              </a:r>
            </a:p>
          </p:txBody>
        </p:sp>
      </p:grpSp>
      <p:pic>
        <p:nvPicPr>
          <p:cNvPr id="35" name="Picture 2" descr="Acerca de - Ministerio de la Mujer (MMUJER) - Organizaciones - Portal de  Datos Abiertos de la RD">
            <a:extLst>
              <a:ext uri="{FF2B5EF4-FFF2-40B4-BE49-F238E27FC236}">
                <a16:creationId xmlns:a16="http://schemas.microsoft.com/office/drawing/2014/main" id="{74B60E72-07ED-33D6-235C-16BC5BD31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7138" y="168297"/>
            <a:ext cx="1561524" cy="101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57DEA790-E8CE-B8EA-95D8-DE28FB52F0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8772580"/>
            <a:ext cx="1949555" cy="1095320"/>
          </a:xfrm>
          <a:prstGeom prst="rect">
            <a:avLst/>
          </a:prstGeom>
        </p:spPr>
      </p:pic>
      <p:graphicFrame>
        <p:nvGraphicFramePr>
          <p:cNvPr id="23" name="Gráfico 22"/>
          <p:cNvGraphicFramePr>
            <a:graphicFrameLocks/>
          </p:cNvGraphicFramePr>
          <p:nvPr/>
        </p:nvGraphicFramePr>
        <p:xfrm>
          <a:off x="1121325" y="2108108"/>
          <a:ext cx="15773400" cy="7396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55102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Gráfico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4108940"/>
              </p:ext>
            </p:extLst>
          </p:nvPr>
        </p:nvGraphicFramePr>
        <p:xfrm>
          <a:off x="1143000" y="2148639"/>
          <a:ext cx="16357392" cy="7464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12ED301F-B1D1-3615-DEB4-8D004AD54EE5}"/>
              </a:ext>
            </a:extLst>
          </p:cNvPr>
          <p:cNvSpPr txBox="1"/>
          <p:nvPr/>
        </p:nvSpPr>
        <p:spPr>
          <a:xfrm>
            <a:off x="1143000" y="578703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CANALES DE COMUNICACIÓN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AE756E7-605B-8E4C-677E-17E904BF2EC7}"/>
              </a:ext>
            </a:extLst>
          </p:cNvPr>
          <p:cNvSpPr txBox="1"/>
          <p:nvPr/>
        </p:nvSpPr>
        <p:spPr>
          <a:xfrm>
            <a:off x="1130508" y="168297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ES" dirty="0"/>
              <a:t>DISPONIBILIDAD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C277FF78-9A49-401E-6187-29D1251F64D8}"/>
              </a:ext>
            </a:extLst>
          </p:cNvPr>
          <p:cNvGrpSpPr/>
          <p:nvPr/>
        </p:nvGrpSpPr>
        <p:grpSpPr>
          <a:xfrm>
            <a:off x="2470718" y="2176145"/>
            <a:ext cx="1371600" cy="556461"/>
            <a:chOff x="3276600" y="1737560"/>
            <a:chExt cx="1371600" cy="556461"/>
          </a:xfrm>
          <a:solidFill>
            <a:srgbClr val="EC272F"/>
          </a:solidFill>
        </p:grpSpPr>
        <p:sp>
          <p:nvSpPr>
            <p:cNvPr id="11" name="Rectángulo: esquinas redondeadas 10">
              <a:extLst>
                <a:ext uri="{FF2B5EF4-FFF2-40B4-BE49-F238E27FC236}">
                  <a16:creationId xmlns:a16="http://schemas.microsoft.com/office/drawing/2014/main" id="{3C723303-E6EE-E233-D788-5B86921E1788}"/>
                </a:ext>
              </a:extLst>
            </p:cNvPr>
            <p:cNvSpPr/>
            <p:nvPr/>
          </p:nvSpPr>
          <p:spPr>
            <a:xfrm>
              <a:off x="3276600" y="1737560"/>
              <a:ext cx="1371600" cy="55646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099D4508-7A7A-2D2C-5F98-035F466514B5}"/>
                </a:ext>
              </a:extLst>
            </p:cNvPr>
            <p:cNvSpPr txBox="1"/>
            <p:nvPr/>
          </p:nvSpPr>
          <p:spPr>
            <a:xfrm>
              <a:off x="3429000" y="1790700"/>
              <a:ext cx="10668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89.7%</a:t>
              </a: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67A3DC0D-6CD1-FEA9-97CB-806A3B823316}"/>
              </a:ext>
            </a:extLst>
          </p:cNvPr>
          <p:cNvGrpSpPr/>
          <p:nvPr/>
        </p:nvGrpSpPr>
        <p:grpSpPr>
          <a:xfrm>
            <a:off x="5086691" y="2155731"/>
            <a:ext cx="1371600" cy="556461"/>
            <a:chOff x="3276600" y="1737560"/>
            <a:chExt cx="1371600" cy="556461"/>
          </a:xfrm>
          <a:solidFill>
            <a:srgbClr val="EC272F"/>
          </a:solidFill>
        </p:grpSpPr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B9B1D9DC-D14F-751D-C8FC-25372954C885}"/>
                </a:ext>
              </a:extLst>
            </p:cNvPr>
            <p:cNvSpPr/>
            <p:nvPr/>
          </p:nvSpPr>
          <p:spPr>
            <a:xfrm>
              <a:off x="3276600" y="1737560"/>
              <a:ext cx="1371600" cy="55646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6F4EDF12-8FEF-B1E5-CB12-439DBA487B8A}"/>
                </a:ext>
              </a:extLst>
            </p:cNvPr>
            <p:cNvSpPr txBox="1"/>
            <p:nvPr/>
          </p:nvSpPr>
          <p:spPr>
            <a:xfrm>
              <a:off x="3429000" y="1790700"/>
              <a:ext cx="10668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96.9%</a:t>
              </a:r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54E5CF20-8B61-2509-28F6-6F28930DBCCA}"/>
              </a:ext>
            </a:extLst>
          </p:cNvPr>
          <p:cNvGrpSpPr/>
          <p:nvPr/>
        </p:nvGrpSpPr>
        <p:grpSpPr>
          <a:xfrm>
            <a:off x="10420350" y="2176145"/>
            <a:ext cx="1371600" cy="556461"/>
            <a:chOff x="3276600" y="1737560"/>
            <a:chExt cx="1371600" cy="556461"/>
          </a:xfrm>
          <a:solidFill>
            <a:srgbClr val="EC272F"/>
          </a:solidFill>
        </p:grpSpPr>
        <p:sp>
          <p:nvSpPr>
            <p:cNvPr id="17" name="Rectángulo: esquinas redondeadas 16">
              <a:extLst>
                <a:ext uri="{FF2B5EF4-FFF2-40B4-BE49-F238E27FC236}">
                  <a16:creationId xmlns:a16="http://schemas.microsoft.com/office/drawing/2014/main" id="{16BF2C71-EE9F-942D-CBFE-E1C054C5A7E1}"/>
                </a:ext>
              </a:extLst>
            </p:cNvPr>
            <p:cNvSpPr/>
            <p:nvPr/>
          </p:nvSpPr>
          <p:spPr>
            <a:xfrm>
              <a:off x="3276600" y="1737560"/>
              <a:ext cx="1371600" cy="55646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65BA953E-5FE9-A348-51B1-B857F7773ABA}"/>
                </a:ext>
              </a:extLst>
            </p:cNvPr>
            <p:cNvSpPr txBox="1"/>
            <p:nvPr/>
          </p:nvSpPr>
          <p:spPr>
            <a:xfrm>
              <a:off x="3429000" y="1790700"/>
              <a:ext cx="10668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88.1%</a:t>
              </a: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3C6B38BA-DF90-3C03-6C2E-F4A673ED3689}"/>
              </a:ext>
            </a:extLst>
          </p:cNvPr>
          <p:cNvGrpSpPr/>
          <p:nvPr/>
        </p:nvGrpSpPr>
        <p:grpSpPr>
          <a:xfrm>
            <a:off x="13127150" y="2176144"/>
            <a:ext cx="1371600" cy="556461"/>
            <a:chOff x="3276600" y="1737560"/>
            <a:chExt cx="1371600" cy="556461"/>
          </a:xfrm>
          <a:solidFill>
            <a:srgbClr val="EC272F"/>
          </a:solidFill>
        </p:grpSpPr>
        <p:sp>
          <p:nvSpPr>
            <p:cNvPr id="20" name="Rectángulo: esquinas redondeadas 19">
              <a:extLst>
                <a:ext uri="{FF2B5EF4-FFF2-40B4-BE49-F238E27FC236}">
                  <a16:creationId xmlns:a16="http://schemas.microsoft.com/office/drawing/2014/main" id="{34B8A26A-6870-4D3E-9EAF-A08908A3F6EE}"/>
                </a:ext>
              </a:extLst>
            </p:cNvPr>
            <p:cNvSpPr/>
            <p:nvPr/>
          </p:nvSpPr>
          <p:spPr>
            <a:xfrm>
              <a:off x="3276600" y="1737560"/>
              <a:ext cx="1371600" cy="55646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A34F4C5C-3697-B556-C598-D8B3AEE16ABD}"/>
                </a:ext>
              </a:extLst>
            </p:cNvPr>
            <p:cNvSpPr txBox="1"/>
            <p:nvPr/>
          </p:nvSpPr>
          <p:spPr>
            <a:xfrm>
              <a:off x="3429000" y="1790700"/>
              <a:ext cx="10668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91.4%</a:t>
              </a:r>
            </a:p>
          </p:txBody>
        </p:sp>
      </p:grp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A01C2FB4-4FDC-BB34-C607-B8EC48A8C160}"/>
              </a:ext>
            </a:extLst>
          </p:cNvPr>
          <p:cNvSpPr/>
          <p:nvPr/>
        </p:nvSpPr>
        <p:spPr>
          <a:xfrm>
            <a:off x="15249029" y="3848100"/>
            <a:ext cx="601820" cy="411079"/>
          </a:xfrm>
          <a:prstGeom prst="roundRect">
            <a:avLst/>
          </a:prstGeom>
          <a:solidFill>
            <a:srgbClr val="EC27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AD753865-DFE8-D0F6-3564-9CA4F00402C5}"/>
              </a:ext>
            </a:extLst>
          </p:cNvPr>
          <p:cNvSpPr txBox="1"/>
          <p:nvPr/>
        </p:nvSpPr>
        <p:spPr>
          <a:xfrm>
            <a:off x="15849600" y="3848100"/>
            <a:ext cx="1463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ES" dirty="0"/>
              <a:t>Índice de satisfacción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C6317CF-6342-A8E2-4703-B6B7A6BAEC58}"/>
              </a:ext>
            </a:extLst>
          </p:cNvPr>
          <p:cNvSpPr txBox="1"/>
          <p:nvPr/>
        </p:nvSpPr>
        <p:spPr>
          <a:xfrm>
            <a:off x="2682560" y="9943816"/>
            <a:ext cx="14233840" cy="305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DO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Califique los aspectos del servicio requerido en (1) Muy malo, (2) Malo, (3) Regular, (4) Bueno y (5) Muy bueno: </a:t>
            </a:r>
            <a:r>
              <a:rPr lang="es-ES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Disponibilidad de </a:t>
            </a:r>
            <a:r>
              <a:rPr lang="es-E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varios canales de comunicación</a:t>
            </a:r>
            <a:endParaRPr lang="es-ES" sz="1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ángulo: esquinas redondeadas 36">
            <a:extLst>
              <a:ext uri="{FF2B5EF4-FFF2-40B4-BE49-F238E27FC236}">
                <a16:creationId xmlns:a16="http://schemas.microsoft.com/office/drawing/2014/main" id="{DB8F69B5-EB0A-C645-BAE5-602FB40E4FF4}"/>
              </a:ext>
            </a:extLst>
          </p:cNvPr>
          <p:cNvSpPr/>
          <p:nvPr/>
        </p:nvSpPr>
        <p:spPr>
          <a:xfrm>
            <a:off x="15506700" y="1810678"/>
            <a:ext cx="1981200" cy="479999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Muestra: 387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AC502E8-F4BC-6040-9332-5B6C483D8348}"/>
              </a:ext>
            </a:extLst>
          </p:cNvPr>
          <p:cNvGrpSpPr/>
          <p:nvPr/>
        </p:nvGrpSpPr>
        <p:grpSpPr>
          <a:xfrm>
            <a:off x="7793491" y="2197387"/>
            <a:ext cx="1371600" cy="556461"/>
            <a:chOff x="3276600" y="1737560"/>
            <a:chExt cx="1371600" cy="556461"/>
          </a:xfrm>
          <a:solidFill>
            <a:srgbClr val="EC272F"/>
          </a:solidFill>
        </p:grpSpPr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FDCC0A5E-BC22-2671-92B0-3F775A5442F4}"/>
                </a:ext>
              </a:extLst>
            </p:cNvPr>
            <p:cNvSpPr/>
            <p:nvPr/>
          </p:nvSpPr>
          <p:spPr>
            <a:xfrm>
              <a:off x="3276600" y="1737560"/>
              <a:ext cx="1371600" cy="55646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3FFD6A18-A706-EF0A-59C8-01728F21ACB6}"/>
                </a:ext>
              </a:extLst>
            </p:cNvPr>
            <p:cNvSpPr txBox="1"/>
            <p:nvPr/>
          </p:nvSpPr>
          <p:spPr>
            <a:xfrm>
              <a:off x="3429000" y="1790700"/>
              <a:ext cx="10668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91.2%</a:t>
              </a:r>
            </a:p>
          </p:txBody>
        </p:sp>
      </p:grpSp>
      <p:pic>
        <p:nvPicPr>
          <p:cNvPr id="36" name="Picture 2" descr="Acerca de - Ministerio de la Mujer (MMUJER) - Organizaciones - Portal de  Datos Abiertos de la RD">
            <a:extLst>
              <a:ext uri="{FF2B5EF4-FFF2-40B4-BE49-F238E27FC236}">
                <a16:creationId xmlns:a16="http://schemas.microsoft.com/office/drawing/2014/main" id="{74B60E72-07ED-33D6-235C-16BC5BD31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7138" y="168297"/>
            <a:ext cx="1561524" cy="101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n 2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8B86924F-9B48-44C2-8DAC-1D5955EDD9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107" y="8772582"/>
            <a:ext cx="1949555" cy="109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29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F054A3F-328E-C967-7C5F-F83EA0D82583}"/>
              </a:ext>
            </a:extLst>
          </p:cNvPr>
          <p:cNvSpPr txBox="1"/>
          <p:nvPr/>
        </p:nvSpPr>
        <p:spPr>
          <a:xfrm>
            <a:off x="1371600" y="706779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INSTALACIONES FÍSICAS Y MOBILIARIO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93083557-670F-FA99-CE75-4CC86D0F8F29}"/>
              </a:ext>
            </a:extLst>
          </p:cNvPr>
          <p:cNvGrpSpPr/>
          <p:nvPr/>
        </p:nvGrpSpPr>
        <p:grpSpPr>
          <a:xfrm>
            <a:off x="2424364" y="2720780"/>
            <a:ext cx="1371600" cy="556461"/>
            <a:chOff x="3276600" y="1737560"/>
            <a:chExt cx="1371600" cy="556461"/>
          </a:xfrm>
          <a:solidFill>
            <a:srgbClr val="EC272F"/>
          </a:solidFill>
        </p:grpSpPr>
        <p:sp>
          <p:nvSpPr>
            <p:cNvPr id="11" name="Rectángulo: esquinas redondeadas 10">
              <a:extLst>
                <a:ext uri="{FF2B5EF4-FFF2-40B4-BE49-F238E27FC236}">
                  <a16:creationId xmlns:a16="http://schemas.microsoft.com/office/drawing/2014/main" id="{6806AF76-03BF-9438-A969-9DD071C57FEE}"/>
                </a:ext>
              </a:extLst>
            </p:cNvPr>
            <p:cNvSpPr/>
            <p:nvPr/>
          </p:nvSpPr>
          <p:spPr>
            <a:xfrm>
              <a:off x="3276600" y="1737560"/>
              <a:ext cx="1371600" cy="55646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6A0612A6-F899-0956-0FAD-EEB3936099A5}"/>
                </a:ext>
              </a:extLst>
            </p:cNvPr>
            <p:cNvSpPr txBox="1"/>
            <p:nvPr/>
          </p:nvSpPr>
          <p:spPr>
            <a:xfrm>
              <a:off x="3429000" y="1790700"/>
              <a:ext cx="10668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82.3%</a:t>
              </a: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09EA312D-0918-D2B7-A1C2-E7D1094B43E9}"/>
              </a:ext>
            </a:extLst>
          </p:cNvPr>
          <p:cNvGrpSpPr/>
          <p:nvPr/>
        </p:nvGrpSpPr>
        <p:grpSpPr>
          <a:xfrm>
            <a:off x="5771721" y="2682039"/>
            <a:ext cx="1371600" cy="556461"/>
            <a:chOff x="3276600" y="1737560"/>
            <a:chExt cx="1371600" cy="556461"/>
          </a:xfrm>
          <a:solidFill>
            <a:srgbClr val="EC272F"/>
          </a:solidFill>
        </p:grpSpPr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6BAF5C09-C735-753E-9A7B-C1DB1CA8D6DB}"/>
                </a:ext>
              </a:extLst>
            </p:cNvPr>
            <p:cNvSpPr/>
            <p:nvPr/>
          </p:nvSpPr>
          <p:spPr>
            <a:xfrm>
              <a:off x="3276600" y="1737560"/>
              <a:ext cx="1371600" cy="55646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CDCF1C67-412B-D40A-BD4F-7BBBE6775600}"/>
                </a:ext>
              </a:extLst>
            </p:cNvPr>
            <p:cNvSpPr txBox="1"/>
            <p:nvPr/>
          </p:nvSpPr>
          <p:spPr>
            <a:xfrm>
              <a:off x="3429000" y="1790700"/>
              <a:ext cx="10668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80.3%</a:t>
              </a:r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6388A3A1-B5EE-96BD-B999-A4E4BE43D1AD}"/>
              </a:ext>
            </a:extLst>
          </p:cNvPr>
          <p:cNvGrpSpPr/>
          <p:nvPr/>
        </p:nvGrpSpPr>
        <p:grpSpPr>
          <a:xfrm>
            <a:off x="8997043" y="2715039"/>
            <a:ext cx="1371600" cy="556461"/>
            <a:chOff x="3276600" y="1737560"/>
            <a:chExt cx="1371600" cy="556461"/>
          </a:xfrm>
          <a:solidFill>
            <a:srgbClr val="EC272F"/>
          </a:solidFill>
        </p:grpSpPr>
        <p:sp>
          <p:nvSpPr>
            <p:cNvPr id="17" name="Rectángulo: esquinas redondeadas 16">
              <a:extLst>
                <a:ext uri="{FF2B5EF4-FFF2-40B4-BE49-F238E27FC236}">
                  <a16:creationId xmlns:a16="http://schemas.microsoft.com/office/drawing/2014/main" id="{CB83CD00-412D-3234-B5F5-F930CB6D2480}"/>
                </a:ext>
              </a:extLst>
            </p:cNvPr>
            <p:cNvSpPr/>
            <p:nvPr/>
          </p:nvSpPr>
          <p:spPr>
            <a:xfrm>
              <a:off x="3276600" y="1737560"/>
              <a:ext cx="1371600" cy="55646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285D8B97-E437-1AF1-BE2A-C2B79C08D412}"/>
                </a:ext>
              </a:extLst>
            </p:cNvPr>
            <p:cNvSpPr txBox="1"/>
            <p:nvPr/>
          </p:nvSpPr>
          <p:spPr>
            <a:xfrm>
              <a:off x="3429000" y="1790700"/>
              <a:ext cx="10668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92.1%</a:t>
              </a:r>
            </a:p>
          </p:txBody>
        </p:sp>
      </p:grp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3B8CBAC2-F658-5990-B858-14F8C0074445}"/>
              </a:ext>
            </a:extLst>
          </p:cNvPr>
          <p:cNvSpPr/>
          <p:nvPr/>
        </p:nvSpPr>
        <p:spPr>
          <a:xfrm>
            <a:off x="14859000" y="4199021"/>
            <a:ext cx="601820" cy="411079"/>
          </a:xfrm>
          <a:prstGeom prst="roundRect">
            <a:avLst/>
          </a:prstGeom>
          <a:solidFill>
            <a:srgbClr val="EC27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F0B3CAC-3312-81D9-0E65-C2F2901CD5CF}"/>
              </a:ext>
            </a:extLst>
          </p:cNvPr>
          <p:cNvSpPr txBox="1"/>
          <p:nvPr/>
        </p:nvSpPr>
        <p:spPr>
          <a:xfrm>
            <a:off x="15392400" y="4152900"/>
            <a:ext cx="1463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ES" dirty="0"/>
              <a:t>Índice de satisfacción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854C2E1-02E1-A15B-378A-D2B3F70C56BD}"/>
              </a:ext>
            </a:extLst>
          </p:cNvPr>
          <p:cNvSpPr txBox="1"/>
          <p:nvPr/>
        </p:nvSpPr>
        <p:spPr>
          <a:xfrm>
            <a:off x="2682560" y="9867900"/>
            <a:ext cx="14233840" cy="305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DO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Califique los aspectos del servicio requerido en (1) Muy malo, (2) Malo, (3) Regular, (4) Bueno y (5) Muy bueno: </a:t>
            </a:r>
            <a:r>
              <a:rPr lang="es-E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Instalaciones</a:t>
            </a:r>
            <a:r>
              <a:rPr lang="es-ES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físicas y mobiliario de la oficina</a:t>
            </a:r>
          </a:p>
        </p:txBody>
      </p:sp>
      <p:sp>
        <p:nvSpPr>
          <p:cNvPr id="31" name="Rectángulo: esquinas redondeadas 36">
            <a:extLst>
              <a:ext uri="{FF2B5EF4-FFF2-40B4-BE49-F238E27FC236}">
                <a16:creationId xmlns:a16="http://schemas.microsoft.com/office/drawing/2014/main" id="{DB8F69B5-EB0A-C645-BAE5-602FB40E4FF4}"/>
              </a:ext>
            </a:extLst>
          </p:cNvPr>
          <p:cNvSpPr/>
          <p:nvPr/>
        </p:nvSpPr>
        <p:spPr>
          <a:xfrm>
            <a:off x="15605440" y="1687286"/>
            <a:ext cx="1981200" cy="592138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Muestra: 330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3CB4B45A-7752-1BF0-3274-F48CE936AE86}"/>
              </a:ext>
            </a:extLst>
          </p:cNvPr>
          <p:cNvGrpSpPr/>
          <p:nvPr/>
        </p:nvGrpSpPr>
        <p:grpSpPr>
          <a:xfrm>
            <a:off x="12344400" y="2709627"/>
            <a:ext cx="1371600" cy="556461"/>
            <a:chOff x="3276600" y="1737560"/>
            <a:chExt cx="1371600" cy="556461"/>
          </a:xfrm>
          <a:solidFill>
            <a:srgbClr val="EC272F"/>
          </a:solidFill>
        </p:grpSpPr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6AF88ED6-65A1-50EF-1C96-C72AFAF7FE7F}"/>
                </a:ext>
              </a:extLst>
            </p:cNvPr>
            <p:cNvSpPr/>
            <p:nvPr/>
          </p:nvSpPr>
          <p:spPr>
            <a:xfrm>
              <a:off x="3276600" y="1737560"/>
              <a:ext cx="1371600" cy="55646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C904BC8A-2707-3940-D20F-E9FB29F5923D}"/>
                </a:ext>
              </a:extLst>
            </p:cNvPr>
            <p:cNvSpPr txBox="1"/>
            <p:nvPr/>
          </p:nvSpPr>
          <p:spPr>
            <a:xfrm>
              <a:off x="3429000" y="1790700"/>
              <a:ext cx="10668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82.9%</a:t>
              </a:r>
            </a:p>
          </p:txBody>
        </p:sp>
      </p:grpSp>
      <p:pic>
        <p:nvPicPr>
          <p:cNvPr id="27" name="Picture 2" descr="Acerca de - Ministerio de la Mujer (MMUJER) - Organizaciones - Portal de  Datos Abiertos de la RD">
            <a:extLst>
              <a:ext uri="{FF2B5EF4-FFF2-40B4-BE49-F238E27FC236}">
                <a16:creationId xmlns:a16="http://schemas.microsoft.com/office/drawing/2014/main" id="{74B60E72-07ED-33D6-235C-16BC5BD31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7138" y="168297"/>
            <a:ext cx="1561524" cy="101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n 23" descr="Imagen que contiene dibujo&#10;&#10;Descripción generada automáticamente">
            <a:extLst>
              <a:ext uri="{FF2B5EF4-FFF2-40B4-BE49-F238E27FC236}">
                <a16:creationId xmlns:a16="http://schemas.microsoft.com/office/drawing/2014/main" id="{81035E5E-C9C9-45CF-8E64-58727DC727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107" y="8772582"/>
            <a:ext cx="1949555" cy="1095320"/>
          </a:xfrm>
          <a:prstGeom prst="rect">
            <a:avLst/>
          </a:prstGeom>
        </p:spPr>
      </p:pic>
      <p:graphicFrame>
        <p:nvGraphicFramePr>
          <p:cNvPr id="26" name="Gráfico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1770554"/>
              </p:ext>
            </p:extLst>
          </p:nvPr>
        </p:nvGraphicFramePr>
        <p:xfrm>
          <a:off x="1066800" y="2325317"/>
          <a:ext cx="15788960" cy="7237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35171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F054A3F-328E-C967-7C5F-F83EA0D82583}"/>
              </a:ext>
            </a:extLst>
          </p:cNvPr>
          <p:cNvSpPr txBox="1"/>
          <p:nvPr/>
        </p:nvSpPr>
        <p:spPr>
          <a:xfrm>
            <a:off x="1219200" y="69706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SATISFACCIÓN GENERAL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7FEE6B9D-2F73-BD02-281E-F7DF0E5091C6}"/>
              </a:ext>
            </a:extLst>
          </p:cNvPr>
          <p:cNvGrpSpPr/>
          <p:nvPr/>
        </p:nvGrpSpPr>
        <p:grpSpPr>
          <a:xfrm>
            <a:off x="1916966" y="2567739"/>
            <a:ext cx="1371600" cy="556461"/>
            <a:chOff x="3276600" y="1737560"/>
            <a:chExt cx="1371600" cy="556461"/>
          </a:xfrm>
          <a:solidFill>
            <a:srgbClr val="EC272F"/>
          </a:solidFill>
        </p:grpSpPr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16B5C875-96A0-C542-F3D9-AB37FABF2959}"/>
                </a:ext>
              </a:extLst>
            </p:cNvPr>
            <p:cNvSpPr/>
            <p:nvPr/>
          </p:nvSpPr>
          <p:spPr>
            <a:xfrm>
              <a:off x="3276600" y="1737560"/>
              <a:ext cx="1371600" cy="55646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B6396BAB-ACAD-5B6E-E327-82F575EF4C2F}"/>
                </a:ext>
              </a:extLst>
            </p:cNvPr>
            <p:cNvSpPr txBox="1"/>
            <p:nvPr/>
          </p:nvSpPr>
          <p:spPr>
            <a:xfrm>
              <a:off x="3429000" y="1790700"/>
              <a:ext cx="10668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98.9%</a:t>
              </a:r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CBE08B3C-4F82-D5C8-2D68-922472CAD9AF}"/>
              </a:ext>
            </a:extLst>
          </p:cNvPr>
          <p:cNvGrpSpPr/>
          <p:nvPr/>
        </p:nvGrpSpPr>
        <p:grpSpPr>
          <a:xfrm>
            <a:off x="4599673" y="2567738"/>
            <a:ext cx="1371600" cy="556461"/>
            <a:chOff x="3276600" y="1737560"/>
            <a:chExt cx="1371600" cy="556461"/>
          </a:xfrm>
          <a:solidFill>
            <a:srgbClr val="EC272F"/>
          </a:solidFill>
        </p:grpSpPr>
        <p:sp>
          <p:nvSpPr>
            <p:cNvPr id="17" name="Rectángulo: esquinas redondeadas 16">
              <a:extLst>
                <a:ext uri="{FF2B5EF4-FFF2-40B4-BE49-F238E27FC236}">
                  <a16:creationId xmlns:a16="http://schemas.microsoft.com/office/drawing/2014/main" id="{569B24B1-3DAD-2701-AD34-95802EA9B7AB}"/>
                </a:ext>
              </a:extLst>
            </p:cNvPr>
            <p:cNvSpPr/>
            <p:nvPr/>
          </p:nvSpPr>
          <p:spPr>
            <a:xfrm>
              <a:off x="3276600" y="1737560"/>
              <a:ext cx="1371600" cy="55646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F679A747-A4BD-76FE-8F07-B169B10ECDF4}"/>
                </a:ext>
              </a:extLst>
            </p:cNvPr>
            <p:cNvSpPr txBox="1"/>
            <p:nvPr/>
          </p:nvSpPr>
          <p:spPr>
            <a:xfrm>
              <a:off x="3429000" y="1790700"/>
              <a:ext cx="10668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99.0%</a:t>
              </a: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A4C62294-D017-339F-41CE-269BD8F8D86A}"/>
              </a:ext>
            </a:extLst>
          </p:cNvPr>
          <p:cNvGrpSpPr/>
          <p:nvPr/>
        </p:nvGrpSpPr>
        <p:grpSpPr>
          <a:xfrm>
            <a:off x="7382341" y="2567737"/>
            <a:ext cx="1371600" cy="556461"/>
            <a:chOff x="3276600" y="1737560"/>
            <a:chExt cx="1371600" cy="556461"/>
          </a:xfrm>
          <a:solidFill>
            <a:srgbClr val="EC272F"/>
          </a:solidFill>
        </p:grpSpPr>
        <p:sp>
          <p:nvSpPr>
            <p:cNvPr id="20" name="Rectángulo: esquinas redondeadas 19">
              <a:extLst>
                <a:ext uri="{FF2B5EF4-FFF2-40B4-BE49-F238E27FC236}">
                  <a16:creationId xmlns:a16="http://schemas.microsoft.com/office/drawing/2014/main" id="{C7A77651-8593-99BF-6F65-EFEB1A7F54FF}"/>
                </a:ext>
              </a:extLst>
            </p:cNvPr>
            <p:cNvSpPr/>
            <p:nvPr/>
          </p:nvSpPr>
          <p:spPr>
            <a:xfrm>
              <a:off x="3276600" y="1737560"/>
              <a:ext cx="1371600" cy="55646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50865DCE-60E5-9784-269D-7C7B8A5E612E}"/>
                </a:ext>
              </a:extLst>
            </p:cNvPr>
            <p:cNvSpPr txBox="1"/>
            <p:nvPr/>
          </p:nvSpPr>
          <p:spPr>
            <a:xfrm>
              <a:off x="3429000" y="1790700"/>
              <a:ext cx="10668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96.5%</a:t>
              </a: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9FC9A8BD-F33F-C22C-689B-4DB9787C8D7F}"/>
              </a:ext>
            </a:extLst>
          </p:cNvPr>
          <p:cNvGrpSpPr/>
          <p:nvPr/>
        </p:nvGrpSpPr>
        <p:grpSpPr>
          <a:xfrm>
            <a:off x="10058400" y="2617725"/>
            <a:ext cx="1371600" cy="556461"/>
            <a:chOff x="3276600" y="1737560"/>
            <a:chExt cx="1371600" cy="556461"/>
          </a:xfrm>
          <a:solidFill>
            <a:srgbClr val="EC272F"/>
          </a:solidFill>
        </p:grpSpPr>
        <p:sp>
          <p:nvSpPr>
            <p:cNvPr id="23" name="Rectángulo: esquinas redondeadas 22">
              <a:extLst>
                <a:ext uri="{FF2B5EF4-FFF2-40B4-BE49-F238E27FC236}">
                  <a16:creationId xmlns:a16="http://schemas.microsoft.com/office/drawing/2014/main" id="{74E589EF-B84B-2B7F-C2A5-D6B220D87536}"/>
                </a:ext>
              </a:extLst>
            </p:cNvPr>
            <p:cNvSpPr/>
            <p:nvPr/>
          </p:nvSpPr>
          <p:spPr>
            <a:xfrm>
              <a:off x="3276600" y="1737560"/>
              <a:ext cx="1371600" cy="55646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33BCA83C-FBAC-449E-7A69-3DCABAB528E6}"/>
                </a:ext>
              </a:extLst>
            </p:cNvPr>
            <p:cNvSpPr txBox="1"/>
            <p:nvPr/>
          </p:nvSpPr>
          <p:spPr>
            <a:xfrm>
              <a:off x="3523575" y="1790700"/>
              <a:ext cx="10668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100%</a:t>
              </a:r>
            </a:p>
          </p:txBody>
        </p:sp>
      </p:grp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0C873AF0-6218-9256-C274-CECD13F8E071}"/>
              </a:ext>
            </a:extLst>
          </p:cNvPr>
          <p:cNvSpPr/>
          <p:nvPr/>
        </p:nvSpPr>
        <p:spPr>
          <a:xfrm>
            <a:off x="15048970" y="3716315"/>
            <a:ext cx="601820" cy="411079"/>
          </a:xfrm>
          <a:prstGeom prst="roundRect">
            <a:avLst/>
          </a:prstGeom>
          <a:solidFill>
            <a:srgbClr val="EC27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F38AEC39-7E36-3D49-3807-E1B8CA348F75}"/>
              </a:ext>
            </a:extLst>
          </p:cNvPr>
          <p:cNvSpPr txBox="1"/>
          <p:nvPr/>
        </p:nvSpPr>
        <p:spPr>
          <a:xfrm>
            <a:off x="15621000" y="3658969"/>
            <a:ext cx="1463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ES" dirty="0"/>
              <a:t>Índice de satisfacción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2EDD310F-373B-2C6B-8F79-8BB70995D2C1}"/>
              </a:ext>
            </a:extLst>
          </p:cNvPr>
          <p:cNvSpPr txBox="1"/>
          <p:nvPr/>
        </p:nvSpPr>
        <p:spPr>
          <a:xfrm>
            <a:off x="1467138" y="9900734"/>
            <a:ext cx="15240000" cy="33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DO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Califique los aspectos del servicio requerido en (1) Muy malo, (2) Malo, (3) Regular, (4) Bueno y (5) Muy bueno: </a:t>
            </a:r>
            <a:r>
              <a:rPr lang="es-E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Satisfacción general con el servicio </a:t>
            </a:r>
          </a:p>
        </p:txBody>
      </p:sp>
      <p:sp>
        <p:nvSpPr>
          <p:cNvPr id="4" name="Rectángulo: esquinas redondeadas 36">
            <a:extLst>
              <a:ext uri="{FF2B5EF4-FFF2-40B4-BE49-F238E27FC236}">
                <a16:creationId xmlns:a16="http://schemas.microsoft.com/office/drawing/2014/main" id="{66050236-78F8-8E7F-9A82-B204431FFCE9}"/>
              </a:ext>
            </a:extLst>
          </p:cNvPr>
          <p:cNvSpPr/>
          <p:nvPr/>
        </p:nvSpPr>
        <p:spPr>
          <a:xfrm>
            <a:off x="15560974" y="1593379"/>
            <a:ext cx="1981200" cy="496592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Muestra: 387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8D37ECD6-E29E-58AA-4855-62323CE5A741}"/>
              </a:ext>
            </a:extLst>
          </p:cNvPr>
          <p:cNvGrpSpPr/>
          <p:nvPr/>
        </p:nvGrpSpPr>
        <p:grpSpPr>
          <a:xfrm>
            <a:off x="12796115" y="2617724"/>
            <a:ext cx="1371600" cy="556461"/>
            <a:chOff x="3276600" y="1737560"/>
            <a:chExt cx="1371600" cy="556461"/>
          </a:xfrm>
          <a:solidFill>
            <a:srgbClr val="EC272F"/>
          </a:solidFill>
        </p:grpSpPr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CA918526-15FD-6007-1AA6-FA15A82D8EC5}"/>
                </a:ext>
              </a:extLst>
            </p:cNvPr>
            <p:cNvSpPr/>
            <p:nvPr/>
          </p:nvSpPr>
          <p:spPr>
            <a:xfrm>
              <a:off x="3276600" y="1737560"/>
              <a:ext cx="1371600" cy="55646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E8D158DB-FC4A-0A9B-1FEF-4C6BB8F8E8C3}"/>
                </a:ext>
              </a:extLst>
            </p:cNvPr>
            <p:cNvSpPr txBox="1"/>
            <p:nvPr/>
          </p:nvSpPr>
          <p:spPr>
            <a:xfrm>
              <a:off x="3429000" y="1790700"/>
              <a:ext cx="10668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98.7%</a:t>
              </a:r>
            </a:p>
          </p:txBody>
        </p:sp>
      </p:grpSp>
      <p:pic>
        <p:nvPicPr>
          <p:cNvPr id="30" name="Picture 2" descr="Acerca de - Ministerio de la Mujer (MMUJER) - Organizaciones - Portal de  Datos Abiertos de la RD">
            <a:extLst>
              <a:ext uri="{FF2B5EF4-FFF2-40B4-BE49-F238E27FC236}">
                <a16:creationId xmlns:a16="http://schemas.microsoft.com/office/drawing/2014/main" id="{74B60E72-07ED-33D6-235C-16BC5BD31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7138" y="168297"/>
            <a:ext cx="1561524" cy="101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n 2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3E2EA2BF-5849-441C-838E-32E4E01F61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107" y="8772582"/>
            <a:ext cx="1949555" cy="1095320"/>
          </a:xfrm>
          <a:prstGeom prst="rect">
            <a:avLst/>
          </a:prstGeom>
        </p:spPr>
      </p:pic>
      <p:graphicFrame>
        <p:nvGraphicFramePr>
          <p:cNvPr id="31" name="Gráfico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6553822"/>
              </p:ext>
            </p:extLst>
          </p:nvPr>
        </p:nvGraphicFramePr>
        <p:xfrm>
          <a:off x="1219200" y="2122803"/>
          <a:ext cx="16322974" cy="7616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20980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5239</TotalTime>
  <Words>684</Words>
  <Application>Microsoft Office PowerPoint</Application>
  <PresentationFormat>Personalizado</PresentationFormat>
  <Paragraphs>177</Paragraphs>
  <Slides>10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10</vt:i4>
      </vt:variant>
    </vt:vector>
  </HeadingPairs>
  <TitlesOfParts>
    <vt:vector size="20" baseType="lpstr">
      <vt:lpstr>HK Grotesk Medium Bold</vt:lpstr>
      <vt:lpstr>Times New Roman</vt:lpstr>
      <vt:lpstr>Arial</vt:lpstr>
      <vt:lpstr>Calibri Light</vt:lpstr>
      <vt:lpstr>Trebuchet MS</vt:lpstr>
      <vt:lpstr>Century Gothic</vt:lpstr>
      <vt:lpstr>Calibri</vt:lpstr>
      <vt:lpstr>Office Theme</vt:lpstr>
      <vt:lpstr>Diseño personalizado</vt:lpstr>
      <vt:lpstr>1_Office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Esminia Jimenez Abud</cp:lastModifiedBy>
  <cp:revision>602</cp:revision>
  <dcterms:created xsi:type="dcterms:W3CDTF">2006-08-16T00:00:00Z</dcterms:created>
  <dcterms:modified xsi:type="dcterms:W3CDTF">2024-03-19T14:06:38Z</dcterms:modified>
  <dc:identifier>DAFFwB8cquc</dc:identifier>
</cp:coreProperties>
</file>